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57" r:id="rId3"/>
    <p:sldId id="258" r:id="rId4"/>
    <p:sldId id="259" r:id="rId5"/>
    <p:sldId id="260" r:id="rId6"/>
    <p:sldId id="262" r:id="rId7"/>
    <p:sldId id="265" r:id="rId8"/>
    <p:sldId id="266" r:id="rId9"/>
    <p:sldId id="267" r:id="rId10"/>
    <p:sldId id="268" r:id="rId11"/>
    <p:sldId id="264"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C8"/>
    <a:srgbClr val="0000EE"/>
    <a:srgbClr val="3333FF"/>
    <a:srgbClr val="3B3BFF"/>
    <a:srgbClr val="4343FF"/>
    <a:srgbClr val="538CFF"/>
    <a:srgbClr val="0000FF"/>
    <a:srgbClr val="3366FF"/>
    <a:srgbClr val="6699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D5BE43-BA3D-E246-5457-BC37023DEAA5}" v="15" dt="2019-09-30T16:58:07.1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5" autoAdjust="0"/>
    <p:restoredTop sz="96260" autoAdjust="0"/>
  </p:normalViewPr>
  <p:slideViewPr>
    <p:cSldViewPr snapToGrid="0">
      <p:cViewPr varScale="1">
        <p:scale>
          <a:sx n="92" d="100"/>
          <a:sy n="92" d="100"/>
        </p:scale>
        <p:origin x="92" y="48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E2AF1E-67B1-4EDB-A5AD-ED608A5D14D3}"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0B757517-2FD9-4E39-8FC7-E741FF81221F}">
      <dgm:prSet phldrT="[Text]"/>
      <dgm:spPr/>
      <dgm:t>
        <a:bodyPr/>
        <a:lstStyle/>
        <a:p>
          <a:endParaRPr lang="en-US" dirty="0"/>
        </a:p>
      </dgm:t>
    </dgm:pt>
    <dgm:pt modelId="{BAF52E42-1F41-40D5-A090-215CF0C3CDB0}" type="sibTrans" cxnId="{C1539C91-4CE3-477A-85EF-832035559129}">
      <dgm:prSet/>
      <dgm:spPr/>
      <dgm:t>
        <a:bodyPr/>
        <a:lstStyle/>
        <a:p>
          <a:endParaRPr lang="en-US"/>
        </a:p>
      </dgm:t>
    </dgm:pt>
    <dgm:pt modelId="{FC8F83B1-68EE-4150-92AF-35DF6EAE5AD8}" type="parTrans" cxnId="{C1539C91-4CE3-477A-85EF-832035559129}">
      <dgm:prSet/>
      <dgm:spPr/>
      <dgm:t>
        <a:bodyPr/>
        <a:lstStyle/>
        <a:p>
          <a:endParaRPr lang="en-US"/>
        </a:p>
      </dgm:t>
    </dgm:pt>
    <dgm:pt modelId="{D412790B-4914-4D1D-A3FE-71CE8E1824DA}">
      <dgm:prSet phldrT="[Text]"/>
      <dgm:spPr/>
      <dgm:t>
        <a:bodyPr/>
        <a:lstStyle/>
        <a:p>
          <a:endParaRPr lang="en-US" dirty="0"/>
        </a:p>
      </dgm:t>
    </dgm:pt>
    <dgm:pt modelId="{ABC2CFDB-2CB5-4B14-B9CC-DAF9504E0C00}" type="sibTrans" cxnId="{B012C3D9-67BF-4C79-813B-95DCBA4128A1}">
      <dgm:prSet/>
      <dgm:spPr/>
      <dgm:t>
        <a:bodyPr/>
        <a:lstStyle/>
        <a:p>
          <a:endParaRPr lang="en-US"/>
        </a:p>
      </dgm:t>
    </dgm:pt>
    <dgm:pt modelId="{18077FB6-59D0-4B78-9C88-47548859CAD0}" type="parTrans" cxnId="{B012C3D9-67BF-4C79-813B-95DCBA4128A1}">
      <dgm:prSet/>
      <dgm:spPr/>
      <dgm:t>
        <a:bodyPr/>
        <a:lstStyle/>
        <a:p>
          <a:endParaRPr lang="en-US"/>
        </a:p>
      </dgm:t>
    </dgm:pt>
    <dgm:pt modelId="{C078632E-46F7-4DDA-85DB-CFA4A92A50C3}">
      <dgm:prSet phldrT="[Text]"/>
      <dgm:spPr/>
      <dgm:t>
        <a:bodyPr/>
        <a:lstStyle/>
        <a:p>
          <a:endParaRPr lang="en-US" dirty="0">
            <a:solidFill>
              <a:srgbClr val="C00000">
                <a:alpha val="10000"/>
              </a:srgbClr>
            </a:solidFill>
          </a:endParaRPr>
        </a:p>
      </dgm:t>
    </dgm:pt>
    <dgm:pt modelId="{4966891B-52D7-4F60-80B0-758DBE01C46E}" type="sibTrans" cxnId="{AA6D89C8-639C-44A1-9B1D-09524409CBFF}">
      <dgm:prSet/>
      <dgm:spPr/>
      <dgm:t>
        <a:bodyPr/>
        <a:lstStyle/>
        <a:p>
          <a:endParaRPr lang="en-US"/>
        </a:p>
      </dgm:t>
    </dgm:pt>
    <dgm:pt modelId="{6187CB7D-FF72-4EE2-87DC-8004A38A941D}" type="parTrans" cxnId="{AA6D89C8-639C-44A1-9B1D-09524409CBFF}">
      <dgm:prSet/>
      <dgm:spPr/>
      <dgm:t>
        <a:bodyPr/>
        <a:lstStyle/>
        <a:p>
          <a:endParaRPr lang="en-US"/>
        </a:p>
      </dgm:t>
    </dgm:pt>
    <dgm:pt modelId="{7F7B8C3C-FBDC-4E0A-8477-F656E2757F19}">
      <dgm:prSet/>
      <dgm:spPr/>
      <dgm:t>
        <a:bodyPr/>
        <a:lstStyle/>
        <a:p>
          <a:r>
            <a:rPr lang="en-US" dirty="0"/>
            <a:t>Premise:  Preparedness activities take place before an emergency occurs.  This includes the continuous cycle of planning, training, drilling, and evaluating in an effort to prepare the school for an emergency, such as an active assailant/shooter.  Here are a few ways the school can become better prepared:</a:t>
          </a:r>
        </a:p>
      </dgm:t>
    </dgm:pt>
    <dgm:pt modelId="{8ED32B9A-0469-4933-B32E-0DD8DFBFBA79}" type="parTrans" cxnId="{8DFC8EBE-9E21-4BE3-B234-4228758B9C41}">
      <dgm:prSet/>
      <dgm:spPr/>
      <dgm:t>
        <a:bodyPr/>
        <a:lstStyle/>
        <a:p>
          <a:endParaRPr lang="en-US"/>
        </a:p>
      </dgm:t>
    </dgm:pt>
    <dgm:pt modelId="{1BA3C063-1383-4AF8-882B-78CF11CB4493}" type="sibTrans" cxnId="{8DFC8EBE-9E21-4BE3-B234-4228758B9C41}">
      <dgm:prSet/>
      <dgm:spPr/>
      <dgm:t>
        <a:bodyPr/>
        <a:lstStyle/>
        <a:p>
          <a:endParaRPr lang="en-US"/>
        </a:p>
      </dgm:t>
    </dgm:pt>
    <dgm:pt modelId="{1EC85DF2-624D-4D4A-879E-6794A4CF9C8E}">
      <dgm:prSet/>
      <dgm:spPr/>
      <dgm:t>
        <a:bodyPr/>
        <a:lstStyle/>
        <a:p>
          <a:r>
            <a:rPr lang="en-US" dirty="0"/>
            <a:t>Control access points into buildings (i.e. CCTV, Remote Buzz-in, Visitor Screening) </a:t>
          </a:r>
        </a:p>
      </dgm:t>
    </dgm:pt>
    <dgm:pt modelId="{B6A45944-A940-4C53-89A9-E147F3AF01A2}" type="parTrans" cxnId="{1D969BCB-C249-4910-8841-0FF10F216A6C}">
      <dgm:prSet/>
      <dgm:spPr/>
      <dgm:t>
        <a:bodyPr/>
        <a:lstStyle/>
        <a:p>
          <a:endParaRPr lang="en-US"/>
        </a:p>
      </dgm:t>
    </dgm:pt>
    <dgm:pt modelId="{3245734B-9B29-4634-8B51-3E9E6B059B92}" type="sibTrans" cxnId="{1D969BCB-C249-4910-8841-0FF10F216A6C}">
      <dgm:prSet/>
      <dgm:spPr/>
      <dgm:t>
        <a:bodyPr/>
        <a:lstStyle/>
        <a:p>
          <a:endParaRPr lang="en-US"/>
        </a:p>
      </dgm:t>
    </dgm:pt>
    <dgm:pt modelId="{AD9FF217-C10D-4ADF-9233-432D5560C536}">
      <dgm:prSet/>
      <dgm:spPr/>
      <dgm:t>
        <a:bodyPr/>
        <a:lstStyle/>
        <a:p>
          <a:r>
            <a:rPr lang="en-US" dirty="0"/>
            <a:t>Keep classroom doors locked during the school day when classes are in session </a:t>
          </a:r>
        </a:p>
      </dgm:t>
    </dgm:pt>
    <dgm:pt modelId="{88007886-C4A9-4A5A-A868-86273CA46766}" type="parTrans" cxnId="{7AACA079-533C-4A71-95BC-E324E9C7DC6A}">
      <dgm:prSet/>
      <dgm:spPr/>
      <dgm:t>
        <a:bodyPr/>
        <a:lstStyle/>
        <a:p>
          <a:endParaRPr lang="en-US"/>
        </a:p>
      </dgm:t>
    </dgm:pt>
    <dgm:pt modelId="{C9FAF7F3-7DAD-4CDD-B4C3-3F73F3E50E02}" type="sibTrans" cxnId="{7AACA079-533C-4A71-95BC-E324E9C7DC6A}">
      <dgm:prSet/>
      <dgm:spPr/>
      <dgm:t>
        <a:bodyPr/>
        <a:lstStyle/>
        <a:p>
          <a:endParaRPr lang="en-US"/>
        </a:p>
      </dgm:t>
    </dgm:pt>
    <dgm:pt modelId="{E2D746D4-F084-42EC-8A9B-2D2B4CAF67EC}">
      <dgm:prSet/>
      <dgm:spPr/>
      <dgm:t>
        <a:bodyPr/>
        <a:lstStyle/>
        <a:p>
          <a:r>
            <a:rPr lang="en-US" dirty="0"/>
            <a:t>Develop clear, concise, and easy-to-follow emergency procedures </a:t>
          </a:r>
        </a:p>
      </dgm:t>
    </dgm:pt>
    <dgm:pt modelId="{AC01BB48-1BA9-4329-85FB-618DE2D9FC61}" type="parTrans" cxnId="{083A5216-8CF0-4713-8DD8-23DEC311F46C}">
      <dgm:prSet/>
      <dgm:spPr/>
      <dgm:t>
        <a:bodyPr/>
        <a:lstStyle/>
        <a:p>
          <a:endParaRPr lang="en-US"/>
        </a:p>
      </dgm:t>
    </dgm:pt>
    <dgm:pt modelId="{F8287642-9E36-454D-9C91-098F64A924F5}" type="sibTrans" cxnId="{083A5216-8CF0-4713-8DD8-23DEC311F46C}">
      <dgm:prSet/>
      <dgm:spPr/>
      <dgm:t>
        <a:bodyPr/>
        <a:lstStyle/>
        <a:p>
          <a:endParaRPr lang="en-US"/>
        </a:p>
      </dgm:t>
    </dgm:pt>
    <dgm:pt modelId="{19832CD7-6E6B-43A3-87F8-E8FD127AAF8B}">
      <dgm:prSet/>
      <dgm:spPr/>
      <dgm:t>
        <a:bodyPr/>
        <a:lstStyle/>
        <a:p>
          <a:r>
            <a:rPr lang="en-US" dirty="0"/>
            <a:t>Enhance safety by identifying (and marking) hard corners inside classrooms </a:t>
          </a:r>
        </a:p>
      </dgm:t>
    </dgm:pt>
    <dgm:pt modelId="{8895091C-6BF2-496A-AF21-9AF7007C3A22}" type="parTrans" cxnId="{9FFB4B59-736B-47E1-BC07-4991BE1AEC2D}">
      <dgm:prSet/>
      <dgm:spPr/>
      <dgm:t>
        <a:bodyPr/>
        <a:lstStyle/>
        <a:p>
          <a:endParaRPr lang="en-US"/>
        </a:p>
      </dgm:t>
    </dgm:pt>
    <dgm:pt modelId="{56EE12C6-96C4-40E3-87DF-114A020312B2}" type="sibTrans" cxnId="{9FFB4B59-736B-47E1-BC07-4991BE1AEC2D}">
      <dgm:prSet/>
      <dgm:spPr/>
      <dgm:t>
        <a:bodyPr/>
        <a:lstStyle/>
        <a:p>
          <a:endParaRPr lang="en-US"/>
        </a:p>
      </dgm:t>
    </dgm:pt>
    <dgm:pt modelId="{BE37A4E3-B6EA-4417-8AD0-6BBBB149C147}">
      <dgm:prSet/>
      <dgm:spPr/>
      <dgm:t>
        <a:bodyPr/>
        <a:lstStyle/>
        <a:p>
          <a:r>
            <a:rPr lang="en-US"/>
            <a:t>Assure the school has multiple and reliable ways to communicate during emergencies </a:t>
          </a:r>
          <a:endParaRPr lang="en-US" dirty="0"/>
        </a:p>
      </dgm:t>
    </dgm:pt>
    <dgm:pt modelId="{01741ED9-B838-476B-B83B-6120818AA475}" type="parTrans" cxnId="{2E4FBB03-3AB5-4857-9EBA-EE66FCC7884F}">
      <dgm:prSet/>
      <dgm:spPr/>
      <dgm:t>
        <a:bodyPr/>
        <a:lstStyle/>
        <a:p>
          <a:endParaRPr lang="en-US"/>
        </a:p>
      </dgm:t>
    </dgm:pt>
    <dgm:pt modelId="{10D442C1-41E2-4193-9BEA-251E3DC1BCB3}" type="sibTrans" cxnId="{2E4FBB03-3AB5-4857-9EBA-EE66FCC7884F}">
      <dgm:prSet/>
      <dgm:spPr/>
      <dgm:t>
        <a:bodyPr/>
        <a:lstStyle/>
        <a:p>
          <a:endParaRPr lang="en-US"/>
        </a:p>
      </dgm:t>
    </dgm:pt>
    <dgm:pt modelId="{FAF1DC2E-7FC0-452F-AEF0-E93D31A73265}">
      <dgm:prSet/>
      <dgm:spPr/>
      <dgm:t>
        <a:bodyPr/>
        <a:lstStyle/>
        <a:p>
          <a:r>
            <a:rPr lang="en-US" dirty="0"/>
            <a:t>Practice active assailant/shooter procedures by performing drills and training  </a:t>
          </a:r>
        </a:p>
      </dgm:t>
    </dgm:pt>
    <dgm:pt modelId="{F5774655-0F0E-4DE8-BE28-1A69067F41C7}" type="parTrans" cxnId="{36E48052-582E-493C-8AB6-EA938017F81B}">
      <dgm:prSet/>
      <dgm:spPr/>
      <dgm:t>
        <a:bodyPr/>
        <a:lstStyle/>
        <a:p>
          <a:endParaRPr lang="en-US"/>
        </a:p>
      </dgm:t>
    </dgm:pt>
    <dgm:pt modelId="{F53847D4-B4CC-42D1-84BC-9807994498F4}" type="sibTrans" cxnId="{36E48052-582E-493C-8AB6-EA938017F81B}">
      <dgm:prSet/>
      <dgm:spPr/>
      <dgm:t>
        <a:bodyPr/>
        <a:lstStyle/>
        <a:p>
          <a:endParaRPr lang="en-US"/>
        </a:p>
      </dgm:t>
    </dgm:pt>
    <dgm:pt modelId="{C02352DA-051D-4789-A906-38ED33F382EE}">
      <dgm:prSet/>
      <dgm:spPr/>
      <dgm:t>
        <a:bodyPr/>
        <a:lstStyle/>
        <a:p>
          <a:r>
            <a:rPr lang="en-US" dirty="0"/>
            <a:t>Coordinate drills and training with local police and emergency responders </a:t>
          </a:r>
        </a:p>
      </dgm:t>
    </dgm:pt>
    <dgm:pt modelId="{7A1AF939-C485-4D32-B127-78E09EC8A4D7}" type="parTrans" cxnId="{0E2E4CE5-ACCA-4057-AC65-BDCA85F8305E}">
      <dgm:prSet/>
      <dgm:spPr/>
      <dgm:t>
        <a:bodyPr/>
        <a:lstStyle/>
        <a:p>
          <a:endParaRPr lang="en-US"/>
        </a:p>
      </dgm:t>
    </dgm:pt>
    <dgm:pt modelId="{34EAAE69-4A73-4B62-8000-AA472E7B6906}" type="sibTrans" cxnId="{0E2E4CE5-ACCA-4057-AC65-BDCA85F8305E}">
      <dgm:prSet/>
      <dgm:spPr/>
      <dgm:t>
        <a:bodyPr/>
        <a:lstStyle/>
        <a:p>
          <a:endParaRPr lang="en-US"/>
        </a:p>
      </dgm:t>
    </dgm:pt>
    <dgm:pt modelId="{336597F5-F443-4F8E-BAF4-B39E00AB5697}" type="pres">
      <dgm:prSet presAssocID="{2DE2AF1E-67B1-4EDB-A5AD-ED608A5D14D3}" presName="arrowDiagram" presStyleCnt="0">
        <dgm:presLayoutVars>
          <dgm:chMax val="5"/>
          <dgm:dir/>
          <dgm:resizeHandles val="exact"/>
        </dgm:presLayoutVars>
      </dgm:prSet>
      <dgm:spPr/>
    </dgm:pt>
    <dgm:pt modelId="{22EC1CE8-0031-432E-92DA-7DEC0370E93B}" type="pres">
      <dgm:prSet presAssocID="{2DE2AF1E-67B1-4EDB-A5AD-ED608A5D14D3}" presName="arrow" presStyleLbl="bgShp" presStyleIdx="0" presStyleCnt="1" custScaleX="114078" custLinFactNeighborX="10217" custLinFactNeighborY="2109"/>
      <dgm:spPr>
        <a:gradFill flip="none" rotWithShape="1">
          <a:gsLst>
            <a:gs pos="0">
              <a:srgbClr val="0000FF">
                <a:alpha val="20000"/>
              </a:srgbClr>
            </a:gs>
            <a:gs pos="24000">
              <a:srgbClr val="0000FF">
                <a:alpha val="13000"/>
              </a:srgbClr>
            </a:gs>
            <a:gs pos="100000">
              <a:srgbClr val="0000FF">
                <a:alpha val="4000"/>
              </a:srgbClr>
            </a:gs>
          </a:gsLst>
          <a:lin ang="8100000" scaled="1"/>
          <a:tileRect/>
        </a:gradFill>
        <a:ln>
          <a:gradFill>
            <a:gsLst>
              <a:gs pos="0">
                <a:srgbClr val="003399">
                  <a:alpha val="50000"/>
                </a:srgbClr>
              </a:gs>
              <a:gs pos="74000">
                <a:schemeClr val="accent1">
                  <a:lumMod val="45000"/>
                  <a:lumOff val="55000"/>
                  <a:alpha val="50000"/>
                </a:schemeClr>
              </a:gs>
              <a:gs pos="83000">
                <a:schemeClr val="accent1">
                  <a:lumMod val="45000"/>
                  <a:lumOff val="55000"/>
                  <a:alpha val="50000"/>
                </a:schemeClr>
              </a:gs>
              <a:gs pos="100000">
                <a:schemeClr val="accent1">
                  <a:lumMod val="30000"/>
                  <a:lumOff val="70000"/>
                  <a:alpha val="50000"/>
                </a:schemeClr>
              </a:gs>
            </a:gsLst>
            <a:lin ang="5400000" scaled="1"/>
          </a:gradFill>
        </a:ln>
      </dgm:spPr>
    </dgm:pt>
    <dgm:pt modelId="{6FB4B0F5-B945-4DAA-92E6-8F8433576F62}" type="pres">
      <dgm:prSet presAssocID="{2DE2AF1E-67B1-4EDB-A5AD-ED608A5D14D3}" presName="arrowDiagram4" presStyleCnt="0"/>
      <dgm:spPr/>
    </dgm:pt>
    <dgm:pt modelId="{2C16AA43-82B3-44FE-A5EA-3080F4E6F2C9}" type="pres">
      <dgm:prSet presAssocID="{0B757517-2FD9-4E39-8FC7-E741FF81221F}" presName="bullet4a" presStyleLbl="node1" presStyleIdx="0" presStyleCnt="4"/>
      <dgm:spPr/>
    </dgm:pt>
    <dgm:pt modelId="{51DDE4CE-75F0-4442-B5EB-30AE11D4C3C8}" type="pres">
      <dgm:prSet presAssocID="{0B757517-2FD9-4E39-8FC7-E741FF81221F}" presName="textBox4a" presStyleLbl="revTx" presStyleIdx="0" presStyleCnt="4">
        <dgm:presLayoutVars>
          <dgm:bulletEnabled val="1"/>
        </dgm:presLayoutVars>
      </dgm:prSet>
      <dgm:spPr/>
    </dgm:pt>
    <dgm:pt modelId="{57357B27-847C-40E1-A354-D35283778DD8}" type="pres">
      <dgm:prSet presAssocID="{D412790B-4914-4D1D-A3FE-71CE8E1824DA}" presName="bullet4b" presStyleLbl="node1" presStyleIdx="1" presStyleCnt="4"/>
      <dgm:spPr/>
    </dgm:pt>
    <dgm:pt modelId="{92910F46-43C6-40EA-B217-E07A02AC79DB}" type="pres">
      <dgm:prSet presAssocID="{D412790B-4914-4D1D-A3FE-71CE8E1824DA}" presName="textBox4b" presStyleLbl="revTx" presStyleIdx="1" presStyleCnt="4">
        <dgm:presLayoutVars>
          <dgm:bulletEnabled val="1"/>
        </dgm:presLayoutVars>
      </dgm:prSet>
      <dgm:spPr/>
    </dgm:pt>
    <dgm:pt modelId="{876088C7-7FF9-4999-B615-BD1013CA18A5}" type="pres">
      <dgm:prSet presAssocID="{C078632E-46F7-4DDA-85DB-CFA4A92A50C3}" presName="bullet4c" presStyleLbl="node1" presStyleIdx="2" presStyleCnt="4"/>
      <dgm:spPr/>
    </dgm:pt>
    <dgm:pt modelId="{5EE8CAD2-29CA-4923-930A-BFCF6C5C3518}" type="pres">
      <dgm:prSet presAssocID="{C078632E-46F7-4DDA-85DB-CFA4A92A50C3}" presName="textBox4c" presStyleLbl="revTx" presStyleIdx="2" presStyleCnt="4">
        <dgm:presLayoutVars>
          <dgm:bulletEnabled val="1"/>
        </dgm:presLayoutVars>
      </dgm:prSet>
      <dgm:spPr/>
    </dgm:pt>
    <dgm:pt modelId="{E9F5B107-5FE3-470E-9EEE-3AE9984229E8}" type="pres">
      <dgm:prSet presAssocID="{7F7B8C3C-FBDC-4E0A-8477-F656E2757F19}" presName="bullet4d" presStyleLbl="node1" presStyleIdx="3" presStyleCnt="4"/>
      <dgm:spPr/>
    </dgm:pt>
    <dgm:pt modelId="{FCF8AE7E-1891-4CAC-ABA4-3D1866848EE2}" type="pres">
      <dgm:prSet presAssocID="{7F7B8C3C-FBDC-4E0A-8477-F656E2757F19}" presName="textBox4d" presStyleLbl="revTx" presStyleIdx="3" presStyleCnt="4" custScaleX="579976" custScaleY="139470" custLinFactNeighborX="-74574" custLinFactNeighborY="-39404">
        <dgm:presLayoutVars>
          <dgm:bulletEnabled val="1"/>
        </dgm:presLayoutVars>
      </dgm:prSet>
      <dgm:spPr/>
    </dgm:pt>
  </dgm:ptLst>
  <dgm:cxnLst>
    <dgm:cxn modelId="{2E4FBB03-3AB5-4857-9EBA-EE66FCC7884F}" srcId="{7F7B8C3C-FBDC-4E0A-8477-F656E2757F19}" destId="{BE37A4E3-B6EA-4417-8AD0-6BBBB149C147}" srcOrd="4" destOrd="0" parTransId="{01741ED9-B838-476B-B83B-6120818AA475}" sibTransId="{10D442C1-41E2-4193-9BEA-251E3DC1BCB3}"/>
    <dgm:cxn modelId="{41C84A15-8327-4475-A70D-12789E742446}" type="presOf" srcId="{E2D746D4-F084-42EC-8A9B-2D2B4CAF67EC}" destId="{FCF8AE7E-1891-4CAC-ABA4-3D1866848EE2}" srcOrd="0" destOrd="3" presId="urn:microsoft.com/office/officeart/2005/8/layout/arrow2"/>
    <dgm:cxn modelId="{083A5216-8CF0-4713-8DD8-23DEC311F46C}" srcId="{7F7B8C3C-FBDC-4E0A-8477-F656E2757F19}" destId="{E2D746D4-F084-42EC-8A9B-2D2B4CAF67EC}" srcOrd="2" destOrd="0" parTransId="{AC01BB48-1BA9-4329-85FB-618DE2D9FC61}" sibTransId="{F8287642-9E36-454D-9C91-098F64A924F5}"/>
    <dgm:cxn modelId="{79571D32-E6DA-466E-BB84-1ABCA8E3CF02}" type="presOf" srcId="{C078632E-46F7-4DDA-85DB-CFA4A92A50C3}" destId="{5EE8CAD2-29CA-4923-930A-BFCF6C5C3518}" srcOrd="0" destOrd="0" presId="urn:microsoft.com/office/officeart/2005/8/layout/arrow2"/>
    <dgm:cxn modelId="{78E80338-E8D8-4D33-AB5C-91742215306C}" type="presOf" srcId="{0B757517-2FD9-4E39-8FC7-E741FF81221F}" destId="{51DDE4CE-75F0-4442-B5EB-30AE11D4C3C8}" srcOrd="0" destOrd="0" presId="urn:microsoft.com/office/officeart/2005/8/layout/arrow2"/>
    <dgm:cxn modelId="{D2315264-56F3-4F67-9B6B-8DF637441D81}" type="presOf" srcId="{19832CD7-6E6B-43A3-87F8-E8FD127AAF8B}" destId="{FCF8AE7E-1891-4CAC-ABA4-3D1866848EE2}" srcOrd="0" destOrd="4" presId="urn:microsoft.com/office/officeart/2005/8/layout/arrow2"/>
    <dgm:cxn modelId="{385B366A-DDF1-41E9-9986-F37CA9FF331D}" type="presOf" srcId="{1EC85DF2-624D-4D4A-879E-6794A4CF9C8E}" destId="{FCF8AE7E-1891-4CAC-ABA4-3D1866848EE2}" srcOrd="0" destOrd="1" presId="urn:microsoft.com/office/officeart/2005/8/layout/arrow2"/>
    <dgm:cxn modelId="{36E48052-582E-493C-8AB6-EA938017F81B}" srcId="{7F7B8C3C-FBDC-4E0A-8477-F656E2757F19}" destId="{FAF1DC2E-7FC0-452F-AEF0-E93D31A73265}" srcOrd="5" destOrd="0" parTransId="{F5774655-0F0E-4DE8-BE28-1A69067F41C7}" sibTransId="{F53847D4-B4CC-42D1-84BC-9807994498F4}"/>
    <dgm:cxn modelId="{97FE1275-F38E-47C8-81E1-0D0E1E02596E}" type="presOf" srcId="{BE37A4E3-B6EA-4417-8AD0-6BBBB149C147}" destId="{FCF8AE7E-1891-4CAC-ABA4-3D1866848EE2}" srcOrd="0" destOrd="5" presId="urn:microsoft.com/office/officeart/2005/8/layout/arrow2"/>
    <dgm:cxn modelId="{D757B777-59F7-49E7-AAF2-FF5FB0CB0EE6}" type="presOf" srcId="{D412790B-4914-4D1D-A3FE-71CE8E1824DA}" destId="{92910F46-43C6-40EA-B217-E07A02AC79DB}" srcOrd="0" destOrd="0" presId="urn:microsoft.com/office/officeart/2005/8/layout/arrow2"/>
    <dgm:cxn modelId="{9FFB4B59-736B-47E1-BC07-4991BE1AEC2D}" srcId="{7F7B8C3C-FBDC-4E0A-8477-F656E2757F19}" destId="{19832CD7-6E6B-43A3-87F8-E8FD127AAF8B}" srcOrd="3" destOrd="0" parTransId="{8895091C-6BF2-496A-AF21-9AF7007C3A22}" sibTransId="{56EE12C6-96C4-40E3-87DF-114A020312B2}"/>
    <dgm:cxn modelId="{8DF27979-B6CF-410B-9E80-088BC51F4F29}" type="presOf" srcId="{2DE2AF1E-67B1-4EDB-A5AD-ED608A5D14D3}" destId="{336597F5-F443-4F8E-BAF4-B39E00AB5697}" srcOrd="0" destOrd="0" presId="urn:microsoft.com/office/officeart/2005/8/layout/arrow2"/>
    <dgm:cxn modelId="{7AACA079-533C-4A71-95BC-E324E9C7DC6A}" srcId="{7F7B8C3C-FBDC-4E0A-8477-F656E2757F19}" destId="{AD9FF217-C10D-4ADF-9233-432D5560C536}" srcOrd="1" destOrd="0" parTransId="{88007886-C4A9-4A5A-A868-86273CA46766}" sibTransId="{C9FAF7F3-7DAD-4CDD-B4C3-3F73F3E50E02}"/>
    <dgm:cxn modelId="{7111677E-442D-472B-A883-69F7C7BC2D1F}" type="presOf" srcId="{FAF1DC2E-7FC0-452F-AEF0-E93D31A73265}" destId="{FCF8AE7E-1891-4CAC-ABA4-3D1866848EE2}" srcOrd="0" destOrd="6" presId="urn:microsoft.com/office/officeart/2005/8/layout/arrow2"/>
    <dgm:cxn modelId="{C1539C91-4CE3-477A-85EF-832035559129}" srcId="{2DE2AF1E-67B1-4EDB-A5AD-ED608A5D14D3}" destId="{0B757517-2FD9-4E39-8FC7-E741FF81221F}" srcOrd="0" destOrd="0" parTransId="{FC8F83B1-68EE-4150-92AF-35DF6EAE5AD8}" sibTransId="{BAF52E42-1F41-40D5-A090-215CF0C3CDB0}"/>
    <dgm:cxn modelId="{8FEC8094-16DA-4822-AD8C-0627FA2B6617}" type="presOf" srcId="{7F7B8C3C-FBDC-4E0A-8477-F656E2757F19}" destId="{FCF8AE7E-1891-4CAC-ABA4-3D1866848EE2}" srcOrd="0" destOrd="0" presId="urn:microsoft.com/office/officeart/2005/8/layout/arrow2"/>
    <dgm:cxn modelId="{212BFA9F-74C0-4A54-B2D8-2517BD918D7D}" type="presOf" srcId="{C02352DA-051D-4789-A906-38ED33F382EE}" destId="{FCF8AE7E-1891-4CAC-ABA4-3D1866848EE2}" srcOrd="0" destOrd="7" presId="urn:microsoft.com/office/officeart/2005/8/layout/arrow2"/>
    <dgm:cxn modelId="{8DFC8EBE-9E21-4BE3-B234-4228758B9C41}" srcId="{2DE2AF1E-67B1-4EDB-A5AD-ED608A5D14D3}" destId="{7F7B8C3C-FBDC-4E0A-8477-F656E2757F19}" srcOrd="3" destOrd="0" parTransId="{8ED32B9A-0469-4933-B32E-0DD8DFBFBA79}" sibTransId="{1BA3C063-1383-4AF8-882B-78CF11CB4493}"/>
    <dgm:cxn modelId="{AA6D89C8-639C-44A1-9B1D-09524409CBFF}" srcId="{2DE2AF1E-67B1-4EDB-A5AD-ED608A5D14D3}" destId="{C078632E-46F7-4DDA-85DB-CFA4A92A50C3}" srcOrd="2" destOrd="0" parTransId="{6187CB7D-FF72-4EE2-87DC-8004A38A941D}" sibTransId="{4966891B-52D7-4F60-80B0-758DBE01C46E}"/>
    <dgm:cxn modelId="{1D969BCB-C249-4910-8841-0FF10F216A6C}" srcId="{7F7B8C3C-FBDC-4E0A-8477-F656E2757F19}" destId="{1EC85DF2-624D-4D4A-879E-6794A4CF9C8E}" srcOrd="0" destOrd="0" parTransId="{B6A45944-A940-4C53-89A9-E147F3AF01A2}" sibTransId="{3245734B-9B29-4634-8B51-3E9E6B059B92}"/>
    <dgm:cxn modelId="{B012C3D9-67BF-4C79-813B-95DCBA4128A1}" srcId="{2DE2AF1E-67B1-4EDB-A5AD-ED608A5D14D3}" destId="{D412790B-4914-4D1D-A3FE-71CE8E1824DA}" srcOrd="1" destOrd="0" parTransId="{18077FB6-59D0-4B78-9C88-47548859CAD0}" sibTransId="{ABC2CFDB-2CB5-4B14-B9CC-DAF9504E0C00}"/>
    <dgm:cxn modelId="{0E2E4CE5-ACCA-4057-AC65-BDCA85F8305E}" srcId="{7F7B8C3C-FBDC-4E0A-8477-F656E2757F19}" destId="{C02352DA-051D-4789-A906-38ED33F382EE}" srcOrd="6" destOrd="0" parTransId="{7A1AF939-C485-4D32-B127-78E09EC8A4D7}" sibTransId="{34EAAE69-4A73-4B62-8000-AA472E7B6906}"/>
    <dgm:cxn modelId="{B65FBBFC-0789-4662-8E39-8CFEE9A9A35E}" type="presOf" srcId="{AD9FF217-C10D-4ADF-9233-432D5560C536}" destId="{FCF8AE7E-1891-4CAC-ABA4-3D1866848EE2}" srcOrd="0" destOrd="2" presId="urn:microsoft.com/office/officeart/2005/8/layout/arrow2"/>
    <dgm:cxn modelId="{4F0BD6C1-0576-4BDD-8984-920A6E93761E}" type="presParOf" srcId="{336597F5-F443-4F8E-BAF4-B39E00AB5697}" destId="{22EC1CE8-0031-432E-92DA-7DEC0370E93B}" srcOrd="0" destOrd="0" presId="urn:microsoft.com/office/officeart/2005/8/layout/arrow2"/>
    <dgm:cxn modelId="{A25B6B21-6AD3-46F1-8213-589B8E0B22CE}" type="presParOf" srcId="{336597F5-F443-4F8E-BAF4-B39E00AB5697}" destId="{6FB4B0F5-B945-4DAA-92E6-8F8433576F62}" srcOrd="1" destOrd="0" presId="urn:microsoft.com/office/officeart/2005/8/layout/arrow2"/>
    <dgm:cxn modelId="{05395515-EC3A-43F1-BF76-3FDD7ED5D348}" type="presParOf" srcId="{6FB4B0F5-B945-4DAA-92E6-8F8433576F62}" destId="{2C16AA43-82B3-44FE-A5EA-3080F4E6F2C9}" srcOrd="0" destOrd="0" presId="urn:microsoft.com/office/officeart/2005/8/layout/arrow2"/>
    <dgm:cxn modelId="{778B8B80-2EA2-4C01-9274-7067F10AABA9}" type="presParOf" srcId="{6FB4B0F5-B945-4DAA-92E6-8F8433576F62}" destId="{51DDE4CE-75F0-4442-B5EB-30AE11D4C3C8}" srcOrd="1" destOrd="0" presId="urn:microsoft.com/office/officeart/2005/8/layout/arrow2"/>
    <dgm:cxn modelId="{A9201A4E-E798-4722-A905-E32D40E83556}" type="presParOf" srcId="{6FB4B0F5-B945-4DAA-92E6-8F8433576F62}" destId="{57357B27-847C-40E1-A354-D35283778DD8}" srcOrd="2" destOrd="0" presId="urn:microsoft.com/office/officeart/2005/8/layout/arrow2"/>
    <dgm:cxn modelId="{968DE56E-01BE-4905-945E-4CAD41D3AB16}" type="presParOf" srcId="{6FB4B0F5-B945-4DAA-92E6-8F8433576F62}" destId="{92910F46-43C6-40EA-B217-E07A02AC79DB}" srcOrd="3" destOrd="0" presId="urn:microsoft.com/office/officeart/2005/8/layout/arrow2"/>
    <dgm:cxn modelId="{36B62943-1E6C-4E64-94D7-F487D62CBF69}" type="presParOf" srcId="{6FB4B0F5-B945-4DAA-92E6-8F8433576F62}" destId="{876088C7-7FF9-4999-B615-BD1013CA18A5}" srcOrd="4" destOrd="0" presId="urn:microsoft.com/office/officeart/2005/8/layout/arrow2"/>
    <dgm:cxn modelId="{FC72737F-E5CA-47BA-9F14-E983DAC480F3}" type="presParOf" srcId="{6FB4B0F5-B945-4DAA-92E6-8F8433576F62}" destId="{5EE8CAD2-29CA-4923-930A-BFCF6C5C3518}" srcOrd="5" destOrd="0" presId="urn:microsoft.com/office/officeart/2005/8/layout/arrow2"/>
    <dgm:cxn modelId="{0293575C-757F-416F-A812-C2520E84F123}" type="presParOf" srcId="{6FB4B0F5-B945-4DAA-92E6-8F8433576F62}" destId="{E9F5B107-5FE3-470E-9EEE-3AE9984229E8}" srcOrd="6" destOrd="0" presId="urn:microsoft.com/office/officeart/2005/8/layout/arrow2"/>
    <dgm:cxn modelId="{82165E62-317C-4B5F-A58B-3F75A5E34861}" type="presParOf" srcId="{6FB4B0F5-B945-4DAA-92E6-8F8433576F62}" destId="{FCF8AE7E-1891-4CAC-ABA4-3D1866848EE2}" srcOrd="7"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25FD1F-9AF5-43DB-A411-EE33EF9C822E}" type="doc">
      <dgm:prSet loTypeId="urn:microsoft.com/office/officeart/2005/8/layout/hierarchy4" loCatId="list" qsTypeId="urn:microsoft.com/office/officeart/2005/8/quickstyle/3d7" qsCatId="3D" csTypeId="urn:microsoft.com/office/officeart/2005/8/colors/colorful3" csCatId="colorful" phldr="1"/>
      <dgm:spPr/>
      <dgm:t>
        <a:bodyPr/>
        <a:lstStyle/>
        <a:p>
          <a:endParaRPr lang="en-US"/>
        </a:p>
      </dgm:t>
    </dgm:pt>
    <dgm:pt modelId="{A7116FDE-C013-4AA9-804D-8AC13AEE1A34}">
      <dgm:prSet phldrT="[Text]"/>
      <dgm:spPr>
        <a:solidFill>
          <a:srgbClr val="C00000"/>
        </a:solidFill>
      </dgm:spPr>
      <dgm:t>
        <a:bodyPr/>
        <a:lstStyle/>
        <a:p>
          <a:r>
            <a:rPr lang="en-US" b="0" dirty="0">
              <a:solidFill>
                <a:schemeClr val="bg1"/>
              </a:solidFill>
              <a:latin typeface="Microsoft JhengHei Light" panose="020B0304030504040204" pitchFamily="34" charset="-120"/>
              <a:ea typeface="Microsoft JhengHei Light" panose="020B0304030504040204" pitchFamily="34" charset="-120"/>
            </a:rPr>
            <a:t>Code Red</a:t>
          </a:r>
        </a:p>
      </dgm:t>
    </dgm:pt>
    <dgm:pt modelId="{0D77C3F8-27C6-4AB5-9344-23D9EC430233}" type="parTrans" cxnId="{6E1ADEF3-8748-4CCD-AAE2-65B138FE87A1}">
      <dgm:prSet/>
      <dgm:spPr/>
      <dgm:t>
        <a:bodyPr/>
        <a:lstStyle/>
        <a:p>
          <a:endParaRPr lang="en-US"/>
        </a:p>
      </dgm:t>
    </dgm:pt>
    <dgm:pt modelId="{74E51D5F-339B-41C0-8EFC-A2025235C9E8}" type="sibTrans" cxnId="{6E1ADEF3-8748-4CCD-AAE2-65B138FE87A1}">
      <dgm:prSet/>
      <dgm:spPr/>
      <dgm:t>
        <a:bodyPr/>
        <a:lstStyle/>
        <a:p>
          <a:endParaRPr lang="en-US"/>
        </a:p>
      </dgm:t>
    </dgm:pt>
    <dgm:pt modelId="{C157766C-22D1-490A-9CB6-9E0791B5C4FA}">
      <dgm:prSet phldrT="[Text]" custT="1"/>
      <dgm:spPr>
        <a:solidFill>
          <a:srgbClr val="0000FF"/>
        </a:solidFill>
      </dgm:spPr>
      <dgm:t>
        <a:bodyPr/>
        <a:lstStyle/>
        <a:p>
          <a:r>
            <a:rPr lang="en-US" sz="2400" dirty="0">
              <a:solidFill>
                <a:schemeClr val="bg1"/>
              </a:solidFill>
              <a:latin typeface="Microsoft JhengHei Light" panose="020B0304030504040204" pitchFamily="34" charset="-120"/>
              <a:ea typeface="Microsoft JhengHei Light" panose="020B0304030504040204" pitchFamily="34" charset="-120"/>
            </a:rPr>
            <a:t>Control Access</a:t>
          </a:r>
        </a:p>
      </dgm:t>
    </dgm:pt>
    <dgm:pt modelId="{1528F99B-D3C7-4D8C-ABE6-945F7206D852}" type="parTrans" cxnId="{253D1634-D25D-4C46-9D1E-2A05D7BCCDC6}">
      <dgm:prSet/>
      <dgm:spPr/>
      <dgm:t>
        <a:bodyPr/>
        <a:lstStyle/>
        <a:p>
          <a:endParaRPr lang="en-US"/>
        </a:p>
      </dgm:t>
    </dgm:pt>
    <dgm:pt modelId="{CFB3515E-B72D-4125-BFC7-756470F1087A}" type="sibTrans" cxnId="{253D1634-D25D-4C46-9D1E-2A05D7BCCDC6}">
      <dgm:prSet/>
      <dgm:spPr/>
      <dgm:t>
        <a:bodyPr/>
        <a:lstStyle/>
        <a:p>
          <a:endParaRPr lang="en-US"/>
        </a:p>
      </dgm:t>
    </dgm:pt>
    <dgm:pt modelId="{857C0D00-B81C-41A7-9803-07319F73FC8D}">
      <dgm:prSet phldrT="[Text]"/>
      <dgm:spPr>
        <a:solidFill>
          <a:srgbClr val="CC3300"/>
        </a:solidFill>
      </dgm:spPr>
      <dgm:t>
        <a:bodyPr/>
        <a:lstStyle/>
        <a:p>
          <a:r>
            <a:rPr lang="en-US" dirty="0">
              <a:solidFill>
                <a:schemeClr val="bg1"/>
              </a:solidFill>
              <a:latin typeface="Microsoft JhengHei Light" panose="020B0304030504040204" pitchFamily="34" charset="-120"/>
              <a:ea typeface="Microsoft JhengHei Light" panose="020B0304030504040204" pitchFamily="34" charset="-120"/>
            </a:rPr>
            <a:t>Easy Process</a:t>
          </a:r>
        </a:p>
      </dgm:t>
    </dgm:pt>
    <dgm:pt modelId="{7B2E1F2A-870D-4145-92BC-5015F1C4663B}" type="parTrans" cxnId="{BD6FAB9F-E0CF-4CAA-840C-45BEF49153D3}">
      <dgm:prSet/>
      <dgm:spPr/>
      <dgm:t>
        <a:bodyPr/>
        <a:lstStyle/>
        <a:p>
          <a:endParaRPr lang="en-US"/>
        </a:p>
      </dgm:t>
    </dgm:pt>
    <dgm:pt modelId="{562DB43F-6FD1-4DE3-A159-717A8576C19B}" type="sibTrans" cxnId="{BD6FAB9F-E0CF-4CAA-840C-45BEF49153D3}">
      <dgm:prSet/>
      <dgm:spPr/>
      <dgm:t>
        <a:bodyPr/>
        <a:lstStyle/>
        <a:p>
          <a:endParaRPr lang="en-US"/>
        </a:p>
      </dgm:t>
    </dgm:pt>
    <dgm:pt modelId="{43F0F2FD-617B-46B5-857C-AC8677D1EFFD}">
      <dgm:prSet phldrT="[Text]" custT="1"/>
      <dgm:spPr>
        <a:solidFill>
          <a:srgbClr val="5800B0"/>
        </a:solidFill>
      </dgm:spPr>
      <dgm:t>
        <a:bodyPr/>
        <a:lstStyle/>
        <a:p>
          <a:r>
            <a:rPr lang="en-US" sz="1600" b="0" dirty="0">
              <a:solidFill>
                <a:schemeClr val="bg1"/>
              </a:solidFill>
              <a:latin typeface="Microsoft JhengHei Light" panose="020B0304030504040204" pitchFamily="34" charset="-120"/>
              <a:ea typeface="Microsoft JhengHei Light" panose="020B0304030504040204" pitchFamily="34" charset="-120"/>
            </a:rPr>
            <a:t>Hard Corners</a:t>
          </a:r>
        </a:p>
      </dgm:t>
    </dgm:pt>
    <dgm:pt modelId="{5F0A6CD7-F696-436D-965D-CCA0E0491221}" type="parTrans" cxnId="{EFA5A575-EE52-4DB4-95E2-56F558090DC3}">
      <dgm:prSet/>
      <dgm:spPr/>
      <dgm:t>
        <a:bodyPr/>
        <a:lstStyle/>
        <a:p>
          <a:endParaRPr lang="en-US"/>
        </a:p>
      </dgm:t>
    </dgm:pt>
    <dgm:pt modelId="{6DEBD4DB-3066-45E0-9E9A-F5306E749D39}" type="sibTrans" cxnId="{EFA5A575-EE52-4DB4-95E2-56F558090DC3}">
      <dgm:prSet/>
      <dgm:spPr/>
      <dgm:t>
        <a:bodyPr/>
        <a:lstStyle/>
        <a:p>
          <a:endParaRPr lang="en-US"/>
        </a:p>
      </dgm:t>
    </dgm:pt>
    <dgm:pt modelId="{6E2A2D7D-DD16-4B52-8FB7-8133202FEB59}">
      <dgm:prSet phldrT="[Text]"/>
      <dgm:spPr>
        <a:solidFill>
          <a:srgbClr val="E68900"/>
        </a:solidFill>
      </dgm:spPr>
      <dgm:t>
        <a:bodyPr/>
        <a:lstStyle/>
        <a:p>
          <a:r>
            <a:rPr lang="en-US" b="0" dirty="0">
              <a:solidFill>
                <a:schemeClr val="bg1"/>
              </a:solidFill>
              <a:latin typeface="Microsoft JhengHei Light" panose="020B0304030504040204" pitchFamily="34" charset="-120"/>
              <a:ea typeface="Microsoft JhengHei Light" panose="020B0304030504040204" pitchFamily="34" charset="-120"/>
            </a:rPr>
            <a:t>Doors Locked</a:t>
          </a:r>
        </a:p>
      </dgm:t>
    </dgm:pt>
    <dgm:pt modelId="{48B47612-1FC2-40F5-AC52-E9F118E43EBD}" type="parTrans" cxnId="{D09BFA8A-3406-4015-B894-81DB7CE5F205}">
      <dgm:prSet/>
      <dgm:spPr/>
      <dgm:t>
        <a:bodyPr/>
        <a:lstStyle/>
        <a:p>
          <a:endParaRPr lang="en-US"/>
        </a:p>
      </dgm:t>
    </dgm:pt>
    <dgm:pt modelId="{4C493671-B684-45CD-8B29-CB3BB93D6A77}" type="sibTrans" cxnId="{D09BFA8A-3406-4015-B894-81DB7CE5F205}">
      <dgm:prSet/>
      <dgm:spPr/>
      <dgm:t>
        <a:bodyPr/>
        <a:lstStyle/>
        <a:p>
          <a:endParaRPr lang="en-US"/>
        </a:p>
      </dgm:t>
    </dgm:pt>
    <dgm:pt modelId="{F6406A8C-693E-4BD2-AA50-93D371AF130B}">
      <dgm:prSet phldrT="[Text]" custT="1"/>
      <dgm:spPr>
        <a:solidFill>
          <a:srgbClr val="006600"/>
        </a:solidFill>
      </dgm:spPr>
      <dgm:t>
        <a:bodyPr/>
        <a:lstStyle/>
        <a:p>
          <a:r>
            <a:rPr lang="en-US" sz="2000" b="0" dirty="0">
              <a:solidFill>
                <a:schemeClr val="bg1"/>
              </a:solidFill>
              <a:latin typeface="Microsoft JhengHei Light" panose="020B0304030504040204" pitchFamily="34" charset="-120"/>
              <a:ea typeface="Microsoft JhengHei Light" panose="020B0304030504040204" pitchFamily="34" charset="-120"/>
            </a:rPr>
            <a:t>Comms </a:t>
          </a:r>
          <a:endParaRPr lang="en-US" sz="3200" b="0" dirty="0">
            <a:solidFill>
              <a:schemeClr val="bg1"/>
            </a:solidFill>
            <a:latin typeface="Microsoft JhengHei Light" panose="020B0304030504040204" pitchFamily="34" charset="-120"/>
            <a:ea typeface="Microsoft JhengHei Light" panose="020B0304030504040204" pitchFamily="34" charset="-120"/>
          </a:endParaRPr>
        </a:p>
      </dgm:t>
    </dgm:pt>
    <dgm:pt modelId="{9610BD39-DDFB-4639-B560-279DA8885D08}" type="parTrans" cxnId="{014672BC-52AC-4D57-9EE5-6A794D2E2A3F}">
      <dgm:prSet/>
      <dgm:spPr/>
      <dgm:t>
        <a:bodyPr/>
        <a:lstStyle/>
        <a:p>
          <a:endParaRPr lang="en-US"/>
        </a:p>
      </dgm:t>
    </dgm:pt>
    <dgm:pt modelId="{FC163450-0951-42B0-9B72-4314E09F2F29}" type="sibTrans" cxnId="{014672BC-52AC-4D57-9EE5-6A794D2E2A3F}">
      <dgm:prSet/>
      <dgm:spPr/>
      <dgm:t>
        <a:bodyPr/>
        <a:lstStyle/>
        <a:p>
          <a:endParaRPr lang="en-US"/>
        </a:p>
      </dgm:t>
    </dgm:pt>
    <dgm:pt modelId="{034FE777-9CEB-460E-9BFA-56F50DDB72D3}">
      <dgm:prSet/>
      <dgm:spPr/>
      <dgm:t>
        <a:bodyPr/>
        <a:lstStyle/>
        <a:p>
          <a:r>
            <a:rPr lang="en-US" b="1" dirty="0">
              <a:solidFill>
                <a:schemeClr val="bg1"/>
              </a:solidFill>
            </a:rPr>
            <a:t>Coordinate</a:t>
          </a:r>
          <a:r>
            <a:rPr lang="en-US" dirty="0"/>
            <a:t> </a:t>
          </a:r>
        </a:p>
      </dgm:t>
    </dgm:pt>
    <dgm:pt modelId="{E48710E2-3294-4E56-A9EA-F9CBF9B860B9}" type="parTrans" cxnId="{6E56337A-51A6-4A7E-BA6F-5FA755A4475E}">
      <dgm:prSet/>
      <dgm:spPr/>
      <dgm:t>
        <a:bodyPr/>
        <a:lstStyle/>
        <a:p>
          <a:endParaRPr lang="en-US"/>
        </a:p>
      </dgm:t>
    </dgm:pt>
    <dgm:pt modelId="{0C422DFC-A2C5-43AE-A66B-D64B52361569}" type="sibTrans" cxnId="{6E56337A-51A6-4A7E-BA6F-5FA755A4475E}">
      <dgm:prSet/>
      <dgm:spPr/>
      <dgm:t>
        <a:bodyPr/>
        <a:lstStyle/>
        <a:p>
          <a:endParaRPr lang="en-US"/>
        </a:p>
      </dgm:t>
    </dgm:pt>
    <dgm:pt modelId="{3ED23EC7-E12B-4069-800F-C293BD278011}">
      <dgm:prSet/>
      <dgm:spPr/>
      <dgm:t>
        <a:bodyPr/>
        <a:lstStyle/>
        <a:p>
          <a:r>
            <a:rPr lang="en-US" b="1" dirty="0">
              <a:solidFill>
                <a:schemeClr val="bg1"/>
              </a:solidFill>
              <a:latin typeface="Microsoft JhengHei Light" panose="020B0304030504040204" pitchFamily="34" charset="-120"/>
              <a:ea typeface="Microsoft JhengHei Light" panose="020B0304030504040204" pitchFamily="34" charset="-120"/>
            </a:rPr>
            <a:t>Drills</a:t>
          </a:r>
        </a:p>
      </dgm:t>
    </dgm:pt>
    <dgm:pt modelId="{4B3420A8-9CA9-4EB4-807A-D1890FC44F4D}" type="parTrans" cxnId="{9167D422-0A40-4057-83F3-6ED3F4D6658E}">
      <dgm:prSet/>
      <dgm:spPr/>
      <dgm:t>
        <a:bodyPr/>
        <a:lstStyle/>
        <a:p>
          <a:endParaRPr lang="en-US"/>
        </a:p>
      </dgm:t>
    </dgm:pt>
    <dgm:pt modelId="{A3B1E606-24A3-4FB6-87B8-273F7DCE92B5}" type="sibTrans" cxnId="{9167D422-0A40-4057-83F3-6ED3F4D6658E}">
      <dgm:prSet/>
      <dgm:spPr/>
      <dgm:t>
        <a:bodyPr/>
        <a:lstStyle/>
        <a:p>
          <a:endParaRPr lang="en-US"/>
        </a:p>
      </dgm:t>
    </dgm:pt>
    <dgm:pt modelId="{2579C0F4-D8F3-4AFE-A0D8-0EC673CE7095}" type="pres">
      <dgm:prSet presAssocID="{D125FD1F-9AF5-43DB-A411-EE33EF9C822E}" presName="Name0" presStyleCnt="0">
        <dgm:presLayoutVars>
          <dgm:chPref val="1"/>
          <dgm:dir/>
          <dgm:animOne val="branch"/>
          <dgm:animLvl val="lvl"/>
          <dgm:resizeHandles/>
        </dgm:presLayoutVars>
      </dgm:prSet>
      <dgm:spPr/>
    </dgm:pt>
    <dgm:pt modelId="{2D8C9BAF-1A23-49DF-82CC-BD1E291F31D0}" type="pres">
      <dgm:prSet presAssocID="{A7116FDE-C013-4AA9-804D-8AC13AEE1A34}" presName="vertOne" presStyleCnt="0"/>
      <dgm:spPr/>
    </dgm:pt>
    <dgm:pt modelId="{8058A190-A2A7-429B-A02B-DF1523E9AE10}" type="pres">
      <dgm:prSet presAssocID="{A7116FDE-C013-4AA9-804D-8AC13AEE1A34}" presName="txOne" presStyleLbl="node0" presStyleIdx="0" presStyleCnt="1">
        <dgm:presLayoutVars>
          <dgm:chPref val="3"/>
        </dgm:presLayoutVars>
      </dgm:prSet>
      <dgm:spPr/>
    </dgm:pt>
    <dgm:pt modelId="{8B9B05C5-79E5-4553-B832-5FE45F3D03B1}" type="pres">
      <dgm:prSet presAssocID="{A7116FDE-C013-4AA9-804D-8AC13AEE1A34}" presName="parTransOne" presStyleCnt="0"/>
      <dgm:spPr/>
    </dgm:pt>
    <dgm:pt modelId="{051076CD-45FA-41F6-98CB-E4D9EBD06EB7}" type="pres">
      <dgm:prSet presAssocID="{A7116FDE-C013-4AA9-804D-8AC13AEE1A34}" presName="horzOne" presStyleCnt="0"/>
      <dgm:spPr/>
    </dgm:pt>
    <dgm:pt modelId="{74E6DA0A-F3A6-4CB0-8B22-F293D3FAE94A}" type="pres">
      <dgm:prSet presAssocID="{C157766C-22D1-490A-9CB6-9E0791B5C4FA}" presName="vertTwo" presStyleCnt="0"/>
      <dgm:spPr/>
    </dgm:pt>
    <dgm:pt modelId="{E5A3AD4A-6579-49C1-AF26-5DDAD14735E8}" type="pres">
      <dgm:prSet presAssocID="{C157766C-22D1-490A-9CB6-9E0791B5C4FA}" presName="txTwo" presStyleLbl="node2" presStyleIdx="0" presStyleCnt="2">
        <dgm:presLayoutVars>
          <dgm:chPref val="3"/>
        </dgm:presLayoutVars>
      </dgm:prSet>
      <dgm:spPr/>
    </dgm:pt>
    <dgm:pt modelId="{EDF99D15-9BF0-41C3-A367-FE4F1207604E}" type="pres">
      <dgm:prSet presAssocID="{C157766C-22D1-490A-9CB6-9E0791B5C4FA}" presName="parTransTwo" presStyleCnt="0"/>
      <dgm:spPr/>
    </dgm:pt>
    <dgm:pt modelId="{3B0B58FE-77ED-4C84-BDA2-7A62DB78B074}" type="pres">
      <dgm:prSet presAssocID="{C157766C-22D1-490A-9CB6-9E0791B5C4FA}" presName="horzTwo" presStyleCnt="0"/>
      <dgm:spPr/>
    </dgm:pt>
    <dgm:pt modelId="{BF276BE3-9215-4E16-BA0C-70D43D3B2E70}" type="pres">
      <dgm:prSet presAssocID="{857C0D00-B81C-41A7-9803-07319F73FC8D}" presName="vertThree" presStyleCnt="0"/>
      <dgm:spPr/>
    </dgm:pt>
    <dgm:pt modelId="{C7FA9782-9E28-432C-9641-B11C405520D0}" type="pres">
      <dgm:prSet presAssocID="{857C0D00-B81C-41A7-9803-07319F73FC8D}" presName="txThree" presStyleLbl="node3" presStyleIdx="0" presStyleCnt="3">
        <dgm:presLayoutVars>
          <dgm:chPref val="3"/>
        </dgm:presLayoutVars>
      </dgm:prSet>
      <dgm:spPr/>
    </dgm:pt>
    <dgm:pt modelId="{DDC6F207-7409-4397-89CE-519F7AD8AB29}" type="pres">
      <dgm:prSet presAssocID="{857C0D00-B81C-41A7-9803-07319F73FC8D}" presName="parTransThree" presStyleCnt="0"/>
      <dgm:spPr/>
    </dgm:pt>
    <dgm:pt modelId="{CB4973E0-7CD5-4707-A58E-EF25568D4BF8}" type="pres">
      <dgm:prSet presAssocID="{857C0D00-B81C-41A7-9803-07319F73FC8D}" presName="horzThree" presStyleCnt="0"/>
      <dgm:spPr/>
    </dgm:pt>
    <dgm:pt modelId="{A277EFF6-4248-4265-959C-B94CED35B2B8}" type="pres">
      <dgm:prSet presAssocID="{034FE777-9CEB-460E-9BFA-56F50DDB72D3}" presName="vertFour" presStyleCnt="0">
        <dgm:presLayoutVars>
          <dgm:chPref val="3"/>
        </dgm:presLayoutVars>
      </dgm:prSet>
      <dgm:spPr/>
    </dgm:pt>
    <dgm:pt modelId="{EAB4E1F4-FA2C-40EE-8A51-1D50DA5C24E9}" type="pres">
      <dgm:prSet presAssocID="{034FE777-9CEB-460E-9BFA-56F50DDB72D3}" presName="txFour" presStyleLbl="node4" presStyleIdx="0" presStyleCnt="2">
        <dgm:presLayoutVars>
          <dgm:chPref val="3"/>
        </dgm:presLayoutVars>
      </dgm:prSet>
      <dgm:spPr/>
    </dgm:pt>
    <dgm:pt modelId="{194828CB-3335-46E6-938F-90ACDCA60F4B}" type="pres">
      <dgm:prSet presAssocID="{034FE777-9CEB-460E-9BFA-56F50DDB72D3}" presName="horzFour" presStyleCnt="0"/>
      <dgm:spPr/>
    </dgm:pt>
    <dgm:pt modelId="{1F3FAF8A-FE13-438D-B372-6AD95C01F6B1}" type="pres">
      <dgm:prSet presAssocID="{0C422DFC-A2C5-43AE-A66B-D64B52361569}" presName="sibSpaceFour" presStyleCnt="0"/>
      <dgm:spPr/>
    </dgm:pt>
    <dgm:pt modelId="{814BE615-2166-4544-AE51-3D50F8C99401}" type="pres">
      <dgm:prSet presAssocID="{3ED23EC7-E12B-4069-800F-C293BD278011}" presName="vertFour" presStyleCnt="0">
        <dgm:presLayoutVars>
          <dgm:chPref val="3"/>
        </dgm:presLayoutVars>
      </dgm:prSet>
      <dgm:spPr/>
    </dgm:pt>
    <dgm:pt modelId="{E39603C2-C7B0-46E4-9DAD-A4D747F38D3F}" type="pres">
      <dgm:prSet presAssocID="{3ED23EC7-E12B-4069-800F-C293BD278011}" presName="txFour" presStyleLbl="node4" presStyleIdx="1" presStyleCnt="2" custLinFactX="100000" custLinFactNeighborX="102371" custLinFactNeighborY="-10235">
        <dgm:presLayoutVars>
          <dgm:chPref val="3"/>
        </dgm:presLayoutVars>
      </dgm:prSet>
      <dgm:spPr/>
    </dgm:pt>
    <dgm:pt modelId="{9A9B8425-0B2A-424A-9022-17C88B6C2E4C}" type="pres">
      <dgm:prSet presAssocID="{3ED23EC7-E12B-4069-800F-C293BD278011}" presName="horzFour" presStyleCnt="0"/>
      <dgm:spPr/>
    </dgm:pt>
    <dgm:pt modelId="{69148287-FD42-4D29-B787-95B78996BB4F}" type="pres">
      <dgm:prSet presAssocID="{562DB43F-6FD1-4DE3-A159-717A8576C19B}" presName="sibSpaceThree" presStyleCnt="0"/>
      <dgm:spPr/>
    </dgm:pt>
    <dgm:pt modelId="{74AFCAB2-2BB6-4D63-8DC8-D7B17644CE4E}" type="pres">
      <dgm:prSet presAssocID="{43F0F2FD-617B-46B5-857C-AC8677D1EFFD}" presName="vertThree" presStyleCnt="0"/>
      <dgm:spPr/>
    </dgm:pt>
    <dgm:pt modelId="{1694DFC9-5666-4E22-B88E-72B1A1B39F9C}" type="pres">
      <dgm:prSet presAssocID="{43F0F2FD-617B-46B5-857C-AC8677D1EFFD}" presName="txThree" presStyleLbl="node3" presStyleIdx="1" presStyleCnt="3">
        <dgm:presLayoutVars>
          <dgm:chPref val="3"/>
        </dgm:presLayoutVars>
      </dgm:prSet>
      <dgm:spPr/>
    </dgm:pt>
    <dgm:pt modelId="{05866C04-559F-4573-A583-C8086FB51DC5}" type="pres">
      <dgm:prSet presAssocID="{43F0F2FD-617B-46B5-857C-AC8677D1EFFD}" presName="horzThree" presStyleCnt="0"/>
      <dgm:spPr/>
    </dgm:pt>
    <dgm:pt modelId="{5B5D0517-AD65-416E-91AE-A32EF9DE48D6}" type="pres">
      <dgm:prSet presAssocID="{CFB3515E-B72D-4125-BFC7-756470F1087A}" presName="sibSpaceTwo" presStyleCnt="0"/>
      <dgm:spPr/>
    </dgm:pt>
    <dgm:pt modelId="{CC5D5A4C-F923-4B35-AC17-A0651E8228C7}" type="pres">
      <dgm:prSet presAssocID="{6E2A2D7D-DD16-4B52-8FB7-8133202FEB59}" presName="vertTwo" presStyleCnt="0"/>
      <dgm:spPr/>
    </dgm:pt>
    <dgm:pt modelId="{8AB84E13-79AD-40C8-BA38-88FD6DABC1C8}" type="pres">
      <dgm:prSet presAssocID="{6E2A2D7D-DD16-4B52-8FB7-8133202FEB59}" presName="txTwo" presStyleLbl="node2" presStyleIdx="1" presStyleCnt="2">
        <dgm:presLayoutVars>
          <dgm:chPref val="3"/>
        </dgm:presLayoutVars>
      </dgm:prSet>
      <dgm:spPr/>
    </dgm:pt>
    <dgm:pt modelId="{F6184D91-BB60-4D08-9682-7C379A6665C4}" type="pres">
      <dgm:prSet presAssocID="{6E2A2D7D-DD16-4B52-8FB7-8133202FEB59}" presName="parTransTwo" presStyleCnt="0"/>
      <dgm:spPr/>
    </dgm:pt>
    <dgm:pt modelId="{A80B0BD1-0238-48D6-9222-5B1F4E7D6D0C}" type="pres">
      <dgm:prSet presAssocID="{6E2A2D7D-DD16-4B52-8FB7-8133202FEB59}" presName="horzTwo" presStyleCnt="0"/>
      <dgm:spPr/>
    </dgm:pt>
    <dgm:pt modelId="{BEF299EB-DF70-44A1-91C5-23CEAB1A74FE}" type="pres">
      <dgm:prSet presAssocID="{F6406A8C-693E-4BD2-AA50-93D371AF130B}" presName="vertThree" presStyleCnt="0"/>
      <dgm:spPr/>
    </dgm:pt>
    <dgm:pt modelId="{091EC561-5ABF-446A-BA1C-5A512E58B9D4}" type="pres">
      <dgm:prSet presAssocID="{F6406A8C-693E-4BD2-AA50-93D371AF130B}" presName="txThree" presStyleLbl="node3" presStyleIdx="2" presStyleCnt="3">
        <dgm:presLayoutVars>
          <dgm:chPref val="3"/>
        </dgm:presLayoutVars>
      </dgm:prSet>
      <dgm:spPr/>
    </dgm:pt>
    <dgm:pt modelId="{D60C1EA1-40C9-47D8-89A0-82669515D2FA}" type="pres">
      <dgm:prSet presAssocID="{F6406A8C-693E-4BD2-AA50-93D371AF130B}" presName="horzThree" presStyleCnt="0"/>
      <dgm:spPr/>
    </dgm:pt>
  </dgm:ptLst>
  <dgm:cxnLst>
    <dgm:cxn modelId="{E0D1F91D-F709-444D-8447-58C1456F157F}" type="presOf" srcId="{F6406A8C-693E-4BD2-AA50-93D371AF130B}" destId="{091EC561-5ABF-446A-BA1C-5A512E58B9D4}" srcOrd="0" destOrd="0" presId="urn:microsoft.com/office/officeart/2005/8/layout/hierarchy4"/>
    <dgm:cxn modelId="{9167D422-0A40-4057-83F3-6ED3F4D6658E}" srcId="{857C0D00-B81C-41A7-9803-07319F73FC8D}" destId="{3ED23EC7-E12B-4069-800F-C293BD278011}" srcOrd="1" destOrd="0" parTransId="{4B3420A8-9CA9-4EB4-807A-D1890FC44F4D}" sibTransId="{A3B1E606-24A3-4FB6-87B8-273F7DCE92B5}"/>
    <dgm:cxn modelId="{253D1634-D25D-4C46-9D1E-2A05D7BCCDC6}" srcId="{A7116FDE-C013-4AA9-804D-8AC13AEE1A34}" destId="{C157766C-22D1-490A-9CB6-9E0791B5C4FA}" srcOrd="0" destOrd="0" parTransId="{1528F99B-D3C7-4D8C-ABE6-945F7206D852}" sibTransId="{CFB3515E-B72D-4125-BFC7-756470F1087A}"/>
    <dgm:cxn modelId="{8948415C-C623-40CF-95D7-4D44B4743E85}" type="presOf" srcId="{43F0F2FD-617B-46B5-857C-AC8677D1EFFD}" destId="{1694DFC9-5666-4E22-B88E-72B1A1B39F9C}" srcOrd="0" destOrd="0" presId="urn:microsoft.com/office/officeart/2005/8/layout/hierarchy4"/>
    <dgm:cxn modelId="{BEB96D4B-001F-4D55-9942-9A5CED277E31}" type="presOf" srcId="{034FE777-9CEB-460E-9BFA-56F50DDB72D3}" destId="{EAB4E1F4-FA2C-40EE-8A51-1D50DA5C24E9}" srcOrd="0" destOrd="0" presId="urn:microsoft.com/office/officeart/2005/8/layout/hierarchy4"/>
    <dgm:cxn modelId="{EFA5A575-EE52-4DB4-95E2-56F558090DC3}" srcId="{C157766C-22D1-490A-9CB6-9E0791B5C4FA}" destId="{43F0F2FD-617B-46B5-857C-AC8677D1EFFD}" srcOrd="1" destOrd="0" parTransId="{5F0A6CD7-F696-436D-965D-CCA0E0491221}" sibTransId="{6DEBD4DB-3066-45E0-9E9A-F5306E749D39}"/>
    <dgm:cxn modelId="{6E56337A-51A6-4A7E-BA6F-5FA755A4475E}" srcId="{857C0D00-B81C-41A7-9803-07319F73FC8D}" destId="{034FE777-9CEB-460E-9BFA-56F50DDB72D3}" srcOrd="0" destOrd="0" parTransId="{E48710E2-3294-4E56-A9EA-F9CBF9B860B9}" sibTransId="{0C422DFC-A2C5-43AE-A66B-D64B52361569}"/>
    <dgm:cxn modelId="{D09BFA8A-3406-4015-B894-81DB7CE5F205}" srcId="{A7116FDE-C013-4AA9-804D-8AC13AEE1A34}" destId="{6E2A2D7D-DD16-4B52-8FB7-8133202FEB59}" srcOrd="1" destOrd="0" parTransId="{48B47612-1FC2-40F5-AC52-E9F118E43EBD}" sibTransId="{4C493671-B684-45CD-8B29-CB3BB93D6A77}"/>
    <dgm:cxn modelId="{ACF6D192-81F8-4F59-9340-858C1304BD5E}" type="presOf" srcId="{857C0D00-B81C-41A7-9803-07319F73FC8D}" destId="{C7FA9782-9E28-432C-9641-B11C405520D0}" srcOrd="0" destOrd="0" presId="urn:microsoft.com/office/officeart/2005/8/layout/hierarchy4"/>
    <dgm:cxn modelId="{BD6FAB9F-E0CF-4CAA-840C-45BEF49153D3}" srcId="{C157766C-22D1-490A-9CB6-9E0791B5C4FA}" destId="{857C0D00-B81C-41A7-9803-07319F73FC8D}" srcOrd="0" destOrd="0" parTransId="{7B2E1F2A-870D-4145-92BC-5015F1C4663B}" sibTransId="{562DB43F-6FD1-4DE3-A159-717A8576C19B}"/>
    <dgm:cxn modelId="{014672BC-52AC-4D57-9EE5-6A794D2E2A3F}" srcId="{6E2A2D7D-DD16-4B52-8FB7-8133202FEB59}" destId="{F6406A8C-693E-4BD2-AA50-93D371AF130B}" srcOrd="0" destOrd="0" parTransId="{9610BD39-DDFB-4639-B560-279DA8885D08}" sibTransId="{FC163450-0951-42B0-9B72-4314E09F2F29}"/>
    <dgm:cxn modelId="{22729FC6-9394-43E1-9782-7F250B4F133F}" type="presOf" srcId="{C157766C-22D1-490A-9CB6-9E0791B5C4FA}" destId="{E5A3AD4A-6579-49C1-AF26-5DDAD14735E8}" srcOrd="0" destOrd="0" presId="urn:microsoft.com/office/officeart/2005/8/layout/hierarchy4"/>
    <dgm:cxn modelId="{078542DD-8629-49B2-863B-49E9816487C7}" type="presOf" srcId="{D125FD1F-9AF5-43DB-A411-EE33EF9C822E}" destId="{2579C0F4-D8F3-4AFE-A0D8-0EC673CE7095}" srcOrd="0" destOrd="0" presId="urn:microsoft.com/office/officeart/2005/8/layout/hierarchy4"/>
    <dgm:cxn modelId="{C9C754EC-A88B-41E5-86A0-4D0014CAACCC}" type="presOf" srcId="{3ED23EC7-E12B-4069-800F-C293BD278011}" destId="{E39603C2-C7B0-46E4-9DAD-A4D747F38D3F}" srcOrd="0" destOrd="0" presId="urn:microsoft.com/office/officeart/2005/8/layout/hierarchy4"/>
    <dgm:cxn modelId="{6684BBEF-72A4-4570-B162-F302E41401D8}" type="presOf" srcId="{A7116FDE-C013-4AA9-804D-8AC13AEE1A34}" destId="{8058A190-A2A7-429B-A02B-DF1523E9AE10}" srcOrd="0" destOrd="0" presId="urn:microsoft.com/office/officeart/2005/8/layout/hierarchy4"/>
    <dgm:cxn modelId="{6E1ADEF3-8748-4CCD-AAE2-65B138FE87A1}" srcId="{D125FD1F-9AF5-43DB-A411-EE33EF9C822E}" destId="{A7116FDE-C013-4AA9-804D-8AC13AEE1A34}" srcOrd="0" destOrd="0" parTransId="{0D77C3F8-27C6-4AB5-9344-23D9EC430233}" sibTransId="{74E51D5F-339B-41C0-8EFC-A2025235C9E8}"/>
    <dgm:cxn modelId="{AC7144FD-12F2-4D3E-8CD6-A897AF169147}" type="presOf" srcId="{6E2A2D7D-DD16-4B52-8FB7-8133202FEB59}" destId="{8AB84E13-79AD-40C8-BA38-88FD6DABC1C8}" srcOrd="0" destOrd="0" presId="urn:microsoft.com/office/officeart/2005/8/layout/hierarchy4"/>
    <dgm:cxn modelId="{90B4A72E-4E75-4350-AB10-3C4765B81C01}" type="presParOf" srcId="{2579C0F4-D8F3-4AFE-A0D8-0EC673CE7095}" destId="{2D8C9BAF-1A23-49DF-82CC-BD1E291F31D0}" srcOrd="0" destOrd="0" presId="urn:microsoft.com/office/officeart/2005/8/layout/hierarchy4"/>
    <dgm:cxn modelId="{21F4DAD4-FDC0-4FE9-9AF7-369DD36E9B82}" type="presParOf" srcId="{2D8C9BAF-1A23-49DF-82CC-BD1E291F31D0}" destId="{8058A190-A2A7-429B-A02B-DF1523E9AE10}" srcOrd="0" destOrd="0" presId="urn:microsoft.com/office/officeart/2005/8/layout/hierarchy4"/>
    <dgm:cxn modelId="{4F6B8A7D-1835-4573-BABC-B2782E40AC37}" type="presParOf" srcId="{2D8C9BAF-1A23-49DF-82CC-BD1E291F31D0}" destId="{8B9B05C5-79E5-4553-B832-5FE45F3D03B1}" srcOrd="1" destOrd="0" presId="urn:microsoft.com/office/officeart/2005/8/layout/hierarchy4"/>
    <dgm:cxn modelId="{98D4759D-14F7-4EA1-B554-BE8550558E29}" type="presParOf" srcId="{2D8C9BAF-1A23-49DF-82CC-BD1E291F31D0}" destId="{051076CD-45FA-41F6-98CB-E4D9EBD06EB7}" srcOrd="2" destOrd="0" presId="urn:microsoft.com/office/officeart/2005/8/layout/hierarchy4"/>
    <dgm:cxn modelId="{116FEEE0-F5D6-4844-950C-67141C49E172}" type="presParOf" srcId="{051076CD-45FA-41F6-98CB-E4D9EBD06EB7}" destId="{74E6DA0A-F3A6-4CB0-8B22-F293D3FAE94A}" srcOrd="0" destOrd="0" presId="urn:microsoft.com/office/officeart/2005/8/layout/hierarchy4"/>
    <dgm:cxn modelId="{843925B4-3B06-4A0A-BF93-159927D1FD9F}" type="presParOf" srcId="{74E6DA0A-F3A6-4CB0-8B22-F293D3FAE94A}" destId="{E5A3AD4A-6579-49C1-AF26-5DDAD14735E8}" srcOrd="0" destOrd="0" presId="urn:microsoft.com/office/officeart/2005/8/layout/hierarchy4"/>
    <dgm:cxn modelId="{27344194-90D6-4154-8F1E-D671B1904EA1}" type="presParOf" srcId="{74E6DA0A-F3A6-4CB0-8B22-F293D3FAE94A}" destId="{EDF99D15-9BF0-41C3-A367-FE4F1207604E}" srcOrd="1" destOrd="0" presId="urn:microsoft.com/office/officeart/2005/8/layout/hierarchy4"/>
    <dgm:cxn modelId="{029C5678-0F76-41DB-9594-03C25EB4DDF1}" type="presParOf" srcId="{74E6DA0A-F3A6-4CB0-8B22-F293D3FAE94A}" destId="{3B0B58FE-77ED-4C84-BDA2-7A62DB78B074}" srcOrd="2" destOrd="0" presId="urn:microsoft.com/office/officeart/2005/8/layout/hierarchy4"/>
    <dgm:cxn modelId="{B6D15FAC-0F82-49DC-9479-93EFC3915C02}" type="presParOf" srcId="{3B0B58FE-77ED-4C84-BDA2-7A62DB78B074}" destId="{BF276BE3-9215-4E16-BA0C-70D43D3B2E70}" srcOrd="0" destOrd="0" presId="urn:microsoft.com/office/officeart/2005/8/layout/hierarchy4"/>
    <dgm:cxn modelId="{3CBA364B-B5F4-4F42-B42D-4767DE199297}" type="presParOf" srcId="{BF276BE3-9215-4E16-BA0C-70D43D3B2E70}" destId="{C7FA9782-9E28-432C-9641-B11C405520D0}" srcOrd="0" destOrd="0" presId="urn:microsoft.com/office/officeart/2005/8/layout/hierarchy4"/>
    <dgm:cxn modelId="{874C08AD-993D-4FB4-B6F8-988E3FD5E4CC}" type="presParOf" srcId="{BF276BE3-9215-4E16-BA0C-70D43D3B2E70}" destId="{DDC6F207-7409-4397-89CE-519F7AD8AB29}" srcOrd="1" destOrd="0" presId="urn:microsoft.com/office/officeart/2005/8/layout/hierarchy4"/>
    <dgm:cxn modelId="{79D87F51-338C-44F6-81D9-CCAA2808765C}" type="presParOf" srcId="{BF276BE3-9215-4E16-BA0C-70D43D3B2E70}" destId="{CB4973E0-7CD5-4707-A58E-EF25568D4BF8}" srcOrd="2" destOrd="0" presId="urn:microsoft.com/office/officeart/2005/8/layout/hierarchy4"/>
    <dgm:cxn modelId="{E265BE3D-6D86-4842-84D4-6E09E53A41C7}" type="presParOf" srcId="{CB4973E0-7CD5-4707-A58E-EF25568D4BF8}" destId="{A277EFF6-4248-4265-959C-B94CED35B2B8}" srcOrd="0" destOrd="0" presId="urn:microsoft.com/office/officeart/2005/8/layout/hierarchy4"/>
    <dgm:cxn modelId="{14E4DCF9-023C-469B-BD88-771D0CA9A28D}" type="presParOf" srcId="{A277EFF6-4248-4265-959C-B94CED35B2B8}" destId="{EAB4E1F4-FA2C-40EE-8A51-1D50DA5C24E9}" srcOrd="0" destOrd="0" presId="urn:microsoft.com/office/officeart/2005/8/layout/hierarchy4"/>
    <dgm:cxn modelId="{5BAB7F89-FA46-4535-B632-B37780393D51}" type="presParOf" srcId="{A277EFF6-4248-4265-959C-B94CED35B2B8}" destId="{194828CB-3335-46E6-938F-90ACDCA60F4B}" srcOrd="1" destOrd="0" presId="urn:microsoft.com/office/officeart/2005/8/layout/hierarchy4"/>
    <dgm:cxn modelId="{4EAF6EA0-994C-4524-AA7F-99B01B2240D1}" type="presParOf" srcId="{CB4973E0-7CD5-4707-A58E-EF25568D4BF8}" destId="{1F3FAF8A-FE13-438D-B372-6AD95C01F6B1}" srcOrd="1" destOrd="0" presId="urn:microsoft.com/office/officeart/2005/8/layout/hierarchy4"/>
    <dgm:cxn modelId="{EEED31A5-C072-4851-A4BA-6F55750B1A9F}" type="presParOf" srcId="{CB4973E0-7CD5-4707-A58E-EF25568D4BF8}" destId="{814BE615-2166-4544-AE51-3D50F8C99401}" srcOrd="2" destOrd="0" presId="urn:microsoft.com/office/officeart/2005/8/layout/hierarchy4"/>
    <dgm:cxn modelId="{D3D4CCB2-AAEF-42A7-B96E-89F04DD559C1}" type="presParOf" srcId="{814BE615-2166-4544-AE51-3D50F8C99401}" destId="{E39603C2-C7B0-46E4-9DAD-A4D747F38D3F}" srcOrd="0" destOrd="0" presId="urn:microsoft.com/office/officeart/2005/8/layout/hierarchy4"/>
    <dgm:cxn modelId="{18F29FAE-AA27-4901-A8F3-E62178370622}" type="presParOf" srcId="{814BE615-2166-4544-AE51-3D50F8C99401}" destId="{9A9B8425-0B2A-424A-9022-17C88B6C2E4C}" srcOrd="1" destOrd="0" presId="urn:microsoft.com/office/officeart/2005/8/layout/hierarchy4"/>
    <dgm:cxn modelId="{3CCA6DE2-C1D5-4853-91DF-BEECF01D6ECD}" type="presParOf" srcId="{3B0B58FE-77ED-4C84-BDA2-7A62DB78B074}" destId="{69148287-FD42-4D29-B787-95B78996BB4F}" srcOrd="1" destOrd="0" presId="urn:microsoft.com/office/officeart/2005/8/layout/hierarchy4"/>
    <dgm:cxn modelId="{69200599-65ED-4FAC-B5E6-2B58F1869CF1}" type="presParOf" srcId="{3B0B58FE-77ED-4C84-BDA2-7A62DB78B074}" destId="{74AFCAB2-2BB6-4D63-8DC8-D7B17644CE4E}" srcOrd="2" destOrd="0" presId="urn:microsoft.com/office/officeart/2005/8/layout/hierarchy4"/>
    <dgm:cxn modelId="{885A33D6-917E-48F9-B996-E961B0620DA2}" type="presParOf" srcId="{74AFCAB2-2BB6-4D63-8DC8-D7B17644CE4E}" destId="{1694DFC9-5666-4E22-B88E-72B1A1B39F9C}" srcOrd="0" destOrd="0" presId="urn:microsoft.com/office/officeart/2005/8/layout/hierarchy4"/>
    <dgm:cxn modelId="{D2EBF991-2890-4299-9D8E-D8508AE63175}" type="presParOf" srcId="{74AFCAB2-2BB6-4D63-8DC8-D7B17644CE4E}" destId="{05866C04-559F-4573-A583-C8086FB51DC5}" srcOrd="1" destOrd="0" presId="urn:microsoft.com/office/officeart/2005/8/layout/hierarchy4"/>
    <dgm:cxn modelId="{D1E25089-F897-4C8B-A87B-6D841A539491}" type="presParOf" srcId="{051076CD-45FA-41F6-98CB-E4D9EBD06EB7}" destId="{5B5D0517-AD65-416E-91AE-A32EF9DE48D6}" srcOrd="1" destOrd="0" presId="urn:microsoft.com/office/officeart/2005/8/layout/hierarchy4"/>
    <dgm:cxn modelId="{24A0B48D-BDF2-4C29-8BDE-38063E9FFAEB}" type="presParOf" srcId="{051076CD-45FA-41F6-98CB-E4D9EBD06EB7}" destId="{CC5D5A4C-F923-4B35-AC17-A0651E8228C7}" srcOrd="2" destOrd="0" presId="urn:microsoft.com/office/officeart/2005/8/layout/hierarchy4"/>
    <dgm:cxn modelId="{B24EA4F3-5F41-4C34-9361-7183B1C1767D}" type="presParOf" srcId="{CC5D5A4C-F923-4B35-AC17-A0651E8228C7}" destId="{8AB84E13-79AD-40C8-BA38-88FD6DABC1C8}" srcOrd="0" destOrd="0" presId="urn:microsoft.com/office/officeart/2005/8/layout/hierarchy4"/>
    <dgm:cxn modelId="{33A2C5FD-D4DC-4D62-B907-56901F01DC4F}" type="presParOf" srcId="{CC5D5A4C-F923-4B35-AC17-A0651E8228C7}" destId="{F6184D91-BB60-4D08-9682-7C379A6665C4}" srcOrd="1" destOrd="0" presId="urn:microsoft.com/office/officeart/2005/8/layout/hierarchy4"/>
    <dgm:cxn modelId="{FDFEB3C6-5E7E-456F-9962-AE8426A192EC}" type="presParOf" srcId="{CC5D5A4C-F923-4B35-AC17-A0651E8228C7}" destId="{A80B0BD1-0238-48D6-9222-5B1F4E7D6D0C}" srcOrd="2" destOrd="0" presId="urn:microsoft.com/office/officeart/2005/8/layout/hierarchy4"/>
    <dgm:cxn modelId="{EFC9B56D-8988-4420-9794-04BCEB802178}" type="presParOf" srcId="{A80B0BD1-0238-48D6-9222-5B1F4E7D6D0C}" destId="{BEF299EB-DF70-44A1-91C5-23CEAB1A74FE}" srcOrd="0" destOrd="0" presId="urn:microsoft.com/office/officeart/2005/8/layout/hierarchy4"/>
    <dgm:cxn modelId="{FE28B1BD-C2AB-4C82-8707-D25E9C7A5E8D}" type="presParOf" srcId="{BEF299EB-DF70-44A1-91C5-23CEAB1A74FE}" destId="{091EC561-5ABF-446A-BA1C-5A512E58B9D4}" srcOrd="0" destOrd="0" presId="urn:microsoft.com/office/officeart/2005/8/layout/hierarchy4"/>
    <dgm:cxn modelId="{CDE4146C-6212-4FD9-9C30-A2355E357EE7}" type="presParOf" srcId="{BEF299EB-DF70-44A1-91C5-23CEAB1A74FE}" destId="{D60C1EA1-40C9-47D8-89A0-82669515D2FA}" srcOrd="1" destOrd="0" presId="urn:microsoft.com/office/officeart/2005/8/layout/hierarchy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EC1CE8-0031-432E-92DA-7DEC0370E93B}">
      <dsp:nvSpPr>
        <dsp:cNvPr id="0" name=""/>
        <dsp:cNvSpPr/>
      </dsp:nvSpPr>
      <dsp:spPr>
        <a:xfrm>
          <a:off x="-399143" y="-269090"/>
          <a:ext cx="9890411" cy="5418667"/>
        </a:xfrm>
        <a:prstGeom prst="swooshArrow">
          <a:avLst>
            <a:gd name="adj1" fmla="val 25000"/>
            <a:gd name="adj2" fmla="val 25000"/>
          </a:avLst>
        </a:prstGeom>
        <a:gradFill flip="none" rotWithShape="1">
          <a:gsLst>
            <a:gs pos="0">
              <a:srgbClr val="0000FF">
                <a:alpha val="20000"/>
              </a:srgbClr>
            </a:gs>
            <a:gs pos="24000">
              <a:srgbClr val="0000FF">
                <a:alpha val="13000"/>
              </a:srgbClr>
            </a:gs>
            <a:gs pos="100000">
              <a:srgbClr val="0000FF">
                <a:alpha val="4000"/>
              </a:srgbClr>
            </a:gs>
          </a:gsLst>
          <a:lin ang="8100000" scaled="1"/>
          <a:tileRect/>
        </a:gradFill>
        <a:ln>
          <a:gradFill>
            <a:gsLst>
              <a:gs pos="0">
                <a:srgbClr val="003399">
                  <a:alpha val="50000"/>
                </a:srgbClr>
              </a:gs>
              <a:gs pos="74000">
                <a:schemeClr val="accent1">
                  <a:lumMod val="45000"/>
                  <a:lumOff val="55000"/>
                  <a:alpha val="50000"/>
                </a:schemeClr>
              </a:gs>
              <a:gs pos="83000">
                <a:schemeClr val="accent1">
                  <a:lumMod val="45000"/>
                  <a:lumOff val="55000"/>
                  <a:alpha val="50000"/>
                </a:schemeClr>
              </a:gs>
              <a:gs pos="100000">
                <a:schemeClr val="accent1">
                  <a:lumMod val="30000"/>
                  <a:lumOff val="70000"/>
                  <a:alpha val="50000"/>
                </a:schemeClr>
              </a:gs>
            </a:gsLst>
            <a:lin ang="5400000" scaled="1"/>
          </a:gradFill>
        </a:ln>
        <a:effectLst/>
      </dsp:spPr>
      <dsp:style>
        <a:lnRef idx="0">
          <a:scrgbClr r="0" g="0" b="0"/>
        </a:lnRef>
        <a:fillRef idx="1">
          <a:scrgbClr r="0" g="0" b="0"/>
        </a:fillRef>
        <a:effectRef idx="0">
          <a:scrgbClr r="0" g="0" b="0"/>
        </a:effectRef>
        <a:fontRef idx="minor"/>
      </dsp:style>
    </dsp:sp>
    <dsp:sp modelId="{2C16AA43-82B3-44FE-A5EA-3080F4E6F2C9}">
      <dsp:nvSpPr>
        <dsp:cNvPr id="0" name=""/>
        <dsp:cNvSpPr/>
      </dsp:nvSpPr>
      <dsp:spPr>
        <a:xfrm>
          <a:off x="179310" y="3645950"/>
          <a:ext cx="199406" cy="1994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DDE4CE-75F0-4442-B5EB-30AE11D4C3C8}">
      <dsp:nvSpPr>
        <dsp:cNvPr id="0" name=""/>
        <dsp:cNvSpPr/>
      </dsp:nvSpPr>
      <dsp:spPr>
        <a:xfrm>
          <a:off x="279013" y="3745653"/>
          <a:ext cx="1482547" cy="1289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662" tIns="0" rIns="0" bIns="0" numCol="1" spcCol="1270" anchor="t" anchorCtr="0">
          <a:noAutofit/>
        </a:bodyPr>
        <a:lstStyle/>
        <a:p>
          <a:pPr marL="0" lvl="0" indent="0" algn="l" defTabSz="1333500">
            <a:lnSpc>
              <a:spcPct val="90000"/>
            </a:lnSpc>
            <a:spcBef>
              <a:spcPct val="0"/>
            </a:spcBef>
            <a:spcAft>
              <a:spcPct val="35000"/>
            </a:spcAft>
            <a:buNone/>
          </a:pPr>
          <a:endParaRPr lang="en-US" sz="3000" kern="1200" dirty="0"/>
        </a:p>
      </dsp:txBody>
      <dsp:txXfrm>
        <a:off x="279013" y="3745653"/>
        <a:ext cx="1482547" cy="1289642"/>
      </dsp:txXfrm>
    </dsp:sp>
    <dsp:sp modelId="{57357B27-847C-40E1-A354-D35283778DD8}">
      <dsp:nvSpPr>
        <dsp:cNvPr id="0" name=""/>
        <dsp:cNvSpPr/>
      </dsp:nvSpPr>
      <dsp:spPr>
        <a:xfrm>
          <a:off x="1588163" y="2385568"/>
          <a:ext cx="346794" cy="34679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910F46-43C6-40EA-B217-E07A02AC79DB}">
      <dsp:nvSpPr>
        <dsp:cNvPr id="0" name=""/>
        <dsp:cNvSpPr/>
      </dsp:nvSpPr>
      <dsp:spPr>
        <a:xfrm>
          <a:off x="1761560" y="2558965"/>
          <a:ext cx="1820672" cy="2476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759" tIns="0" rIns="0" bIns="0" numCol="1" spcCol="1270" anchor="t" anchorCtr="0">
          <a:noAutofit/>
        </a:bodyPr>
        <a:lstStyle/>
        <a:p>
          <a:pPr marL="0" lvl="0" indent="0" algn="l" defTabSz="1333500">
            <a:lnSpc>
              <a:spcPct val="90000"/>
            </a:lnSpc>
            <a:spcBef>
              <a:spcPct val="0"/>
            </a:spcBef>
            <a:spcAft>
              <a:spcPct val="35000"/>
            </a:spcAft>
            <a:buNone/>
          </a:pPr>
          <a:endParaRPr lang="en-US" sz="3000" kern="1200" dirty="0"/>
        </a:p>
      </dsp:txBody>
      <dsp:txXfrm>
        <a:off x="1761560" y="2558965"/>
        <a:ext cx="1820672" cy="2476330"/>
      </dsp:txXfrm>
    </dsp:sp>
    <dsp:sp modelId="{876088C7-7FF9-4999-B615-BD1013CA18A5}">
      <dsp:nvSpPr>
        <dsp:cNvPr id="0" name=""/>
        <dsp:cNvSpPr/>
      </dsp:nvSpPr>
      <dsp:spPr>
        <a:xfrm>
          <a:off x="3387160" y="1456808"/>
          <a:ext cx="459502" cy="4595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E8CAD2-29CA-4923-930A-BFCF6C5C3518}">
      <dsp:nvSpPr>
        <dsp:cNvPr id="0" name=""/>
        <dsp:cNvSpPr/>
      </dsp:nvSpPr>
      <dsp:spPr>
        <a:xfrm>
          <a:off x="3616912" y="1686560"/>
          <a:ext cx="1820672" cy="3348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481" tIns="0" rIns="0" bIns="0" numCol="1" spcCol="1270" anchor="t" anchorCtr="0">
          <a:noAutofit/>
        </a:bodyPr>
        <a:lstStyle/>
        <a:p>
          <a:pPr marL="0" lvl="0" indent="0" algn="l" defTabSz="1333500">
            <a:lnSpc>
              <a:spcPct val="90000"/>
            </a:lnSpc>
            <a:spcBef>
              <a:spcPct val="0"/>
            </a:spcBef>
            <a:spcAft>
              <a:spcPct val="35000"/>
            </a:spcAft>
            <a:buNone/>
          </a:pPr>
          <a:endParaRPr lang="en-US" sz="3000" kern="1200" dirty="0">
            <a:solidFill>
              <a:srgbClr val="C00000">
                <a:alpha val="10000"/>
              </a:srgbClr>
            </a:solidFill>
          </a:endParaRPr>
        </a:p>
      </dsp:txBody>
      <dsp:txXfrm>
        <a:off x="3616912" y="1686560"/>
        <a:ext cx="1820672" cy="3348736"/>
      </dsp:txXfrm>
    </dsp:sp>
    <dsp:sp modelId="{E9F5B107-5FE3-470E-9EEE-3AE9984229E8}">
      <dsp:nvSpPr>
        <dsp:cNvPr id="0" name=""/>
        <dsp:cNvSpPr/>
      </dsp:nvSpPr>
      <dsp:spPr>
        <a:xfrm>
          <a:off x="5346550" y="842331"/>
          <a:ext cx="615560" cy="6155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F8AE7E-1891-4CAC-ABA4-3D1866848EE2}">
      <dsp:nvSpPr>
        <dsp:cNvPr id="0" name=""/>
        <dsp:cNvSpPr/>
      </dsp:nvSpPr>
      <dsp:spPr>
        <a:xfrm>
          <a:off x="0" y="0"/>
          <a:ext cx="10559461" cy="5418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6173" tIns="0" rIns="0" bIns="0" numCol="1" spcCol="1270" anchor="t" anchorCtr="0">
          <a:noAutofit/>
        </a:bodyPr>
        <a:lstStyle/>
        <a:p>
          <a:pPr marL="0" lvl="0" indent="0" algn="l" defTabSz="1333500">
            <a:lnSpc>
              <a:spcPct val="90000"/>
            </a:lnSpc>
            <a:spcBef>
              <a:spcPct val="0"/>
            </a:spcBef>
            <a:spcAft>
              <a:spcPct val="35000"/>
            </a:spcAft>
            <a:buNone/>
          </a:pPr>
          <a:r>
            <a:rPr lang="en-US" sz="3000" kern="1200" dirty="0"/>
            <a:t>Premise:  Preparedness activities take place before an emergency occurs.  This includes the continuous cycle of planning, training, drilling, and evaluating in an effort to prepare the school for an emergency, such as an active assailant/shooter.  Here are a few ways the school can become better prepared:</a:t>
          </a:r>
        </a:p>
        <a:p>
          <a:pPr marL="228600" lvl="1" indent="-228600" algn="l" defTabSz="1022350">
            <a:lnSpc>
              <a:spcPct val="90000"/>
            </a:lnSpc>
            <a:spcBef>
              <a:spcPct val="0"/>
            </a:spcBef>
            <a:spcAft>
              <a:spcPct val="15000"/>
            </a:spcAft>
            <a:buChar char="•"/>
          </a:pPr>
          <a:r>
            <a:rPr lang="en-US" sz="2300" kern="1200" dirty="0"/>
            <a:t>Control access points into buildings (i.e. CCTV, Remote Buzz-in, Visitor Screening) </a:t>
          </a:r>
        </a:p>
        <a:p>
          <a:pPr marL="228600" lvl="1" indent="-228600" algn="l" defTabSz="1022350">
            <a:lnSpc>
              <a:spcPct val="90000"/>
            </a:lnSpc>
            <a:spcBef>
              <a:spcPct val="0"/>
            </a:spcBef>
            <a:spcAft>
              <a:spcPct val="15000"/>
            </a:spcAft>
            <a:buChar char="•"/>
          </a:pPr>
          <a:r>
            <a:rPr lang="en-US" sz="2300" kern="1200" dirty="0"/>
            <a:t>Keep classroom doors locked during the school day when classes are in session </a:t>
          </a:r>
        </a:p>
        <a:p>
          <a:pPr marL="228600" lvl="1" indent="-228600" algn="l" defTabSz="1022350">
            <a:lnSpc>
              <a:spcPct val="90000"/>
            </a:lnSpc>
            <a:spcBef>
              <a:spcPct val="0"/>
            </a:spcBef>
            <a:spcAft>
              <a:spcPct val="15000"/>
            </a:spcAft>
            <a:buChar char="•"/>
          </a:pPr>
          <a:r>
            <a:rPr lang="en-US" sz="2300" kern="1200" dirty="0"/>
            <a:t>Develop clear, concise, and easy-to-follow emergency procedures </a:t>
          </a:r>
        </a:p>
        <a:p>
          <a:pPr marL="228600" lvl="1" indent="-228600" algn="l" defTabSz="1022350">
            <a:lnSpc>
              <a:spcPct val="90000"/>
            </a:lnSpc>
            <a:spcBef>
              <a:spcPct val="0"/>
            </a:spcBef>
            <a:spcAft>
              <a:spcPct val="15000"/>
            </a:spcAft>
            <a:buChar char="•"/>
          </a:pPr>
          <a:r>
            <a:rPr lang="en-US" sz="2300" kern="1200" dirty="0"/>
            <a:t>Enhance safety by identifying (and marking) hard corners inside classrooms </a:t>
          </a:r>
        </a:p>
        <a:p>
          <a:pPr marL="228600" lvl="1" indent="-228600" algn="l" defTabSz="1022350">
            <a:lnSpc>
              <a:spcPct val="90000"/>
            </a:lnSpc>
            <a:spcBef>
              <a:spcPct val="0"/>
            </a:spcBef>
            <a:spcAft>
              <a:spcPct val="15000"/>
            </a:spcAft>
            <a:buChar char="•"/>
          </a:pPr>
          <a:r>
            <a:rPr lang="en-US" sz="2300" kern="1200"/>
            <a:t>Assure the school has multiple and reliable ways to communicate during emergencies </a:t>
          </a:r>
          <a:endParaRPr lang="en-US" sz="2300" kern="1200" dirty="0"/>
        </a:p>
        <a:p>
          <a:pPr marL="228600" lvl="1" indent="-228600" algn="l" defTabSz="1022350">
            <a:lnSpc>
              <a:spcPct val="90000"/>
            </a:lnSpc>
            <a:spcBef>
              <a:spcPct val="0"/>
            </a:spcBef>
            <a:spcAft>
              <a:spcPct val="15000"/>
            </a:spcAft>
            <a:buChar char="•"/>
          </a:pPr>
          <a:r>
            <a:rPr lang="en-US" sz="2300" kern="1200" dirty="0"/>
            <a:t>Practice active assailant/shooter procedures by performing drills and training  </a:t>
          </a:r>
        </a:p>
        <a:p>
          <a:pPr marL="228600" lvl="1" indent="-228600" algn="l" defTabSz="1022350">
            <a:lnSpc>
              <a:spcPct val="90000"/>
            </a:lnSpc>
            <a:spcBef>
              <a:spcPct val="0"/>
            </a:spcBef>
            <a:spcAft>
              <a:spcPct val="15000"/>
            </a:spcAft>
            <a:buChar char="•"/>
          </a:pPr>
          <a:r>
            <a:rPr lang="en-US" sz="2300" kern="1200" dirty="0"/>
            <a:t>Coordinate drills and training with local police and emergency responders </a:t>
          </a:r>
        </a:p>
      </dsp:txBody>
      <dsp:txXfrm>
        <a:off x="0" y="0"/>
        <a:ext cx="10559461" cy="54186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8A190-A2A7-429B-A02B-DF1523E9AE10}">
      <dsp:nvSpPr>
        <dsp:cNvPr id="0" name=""/>
        <dsp:cNvSpPr/>
      </dsp:nvSpPr>
      <dsp:spPr>
        <a:xfrm>
          <a:off x="1660" y="630"/>
          <a:ext cx="4670276" cy="1270161"/>
        </a:xfrm>
        <a:prstGeom prst="roundRect">
          <a:avLst>
            <a:gd name="adj" fmla="val 10000"/>
          </a:avLst>
        </a:prstGeom>
        <a:solidFill>
          <a:srgbClr val="C00000"/>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b="0" kern="1200" dirty="0">
              <a:solidFill>
                <a:schemeClr val="bg1"/>
              </a:solidFill>
              <a:latin typeface="Microsoft JhengHei Light" panose="020B0304030504040204" pitchFamily="34" charset="-120"/>
              <a:ea typeface="Microsoft JhengHei Light" panose="020B0304030504040204" pitchFamily="34" charset="-120"/>
            </a:rPr>
            <a:t>Code Red</a:t>
          </a:r>
        </a:p>
      </dsp:txBody>
      <dsp:txXfrm>
        <a:off x="38862" y="37832"/>
        <a:ext cx="4595872" cy="1195757"/>
      </dsp:txXfrm>
    </dsp:sp>
    <dsp:sp modelId="{E5A3AD4A-6579-49C1-AF26-5DDAD14735E8}">
      <dsp:nvSpPr>
        <dsp:cNvPr id="0" name=""/>
        <dsp:cNvSpPr/>
      </dsp:nvSpPr>
      <dsp:spPr>
        <a:xfrm>
          <a:off x="1660" y="1333857"/>
          <a:ext cx="3449495" cy="1270161"/>
        </a:xfrm>
        <a:prstGeom prst="roundRect">
          <a:avLst>
            <a:gd name="adj" fmla="val 10000"/>
          </a:avLst>
        </a:prstGeom>
        <a:solidFill>
          <a:srgbClr val="0000FF"/>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latin typeface="Microsoft JhengHei Light" panose="020B0304030504040204" pitchFamily="34" charset="-120"/>
              <a:ea typeface="Microsoft JhengHei Light" panose="020B0304030504040204" pitchFamily="34" charset="-120"/>
            </a:rPr>
            <a:t>Control Access</a:t>
          </a:r>
        </a:p>
      </dsp:txBody>
      <dsp:txXfrm>
        <a:off x="38862" y="1371059"/>
        <a:ext cx="3375091" cy="1195757"/>
      </dsp:txXfrm>
    </dsp:sp>
    <dsp:sp modelId="{C7FA9782-9E28-432C-9641-B11C405520D0}">
      <dsp:nvSpPr>
        <dsp:cNvPr id="0" name=""/>
        <dsp:cNvSpPr/>
      </dsp:nvSpPr>
      <dsp:spPr>
        <a:xfrm>
          <a:off x="1660" y="2667085"/>
          <a:ext cx="2276013" cy="1270161"/>
        </a:xfrm>
        <a:prstGeom prst="roundRect">
          <a:avLst>
            <a:gd name="adj" fmla="val 10000"/>
          </a:avLst>
        </a:prstGeom>
        <a:solidFill>
          <a:srgbClr val="CC3300"/>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Microsoft JhengHei Light" panose="020B0304030504040204" pitchFamily="34" charset="-120"/>
              <a:ea typeface="Microsoft JhengHei Light" panose="020B0304030504040204" pitchFamily="34" charset="-120"/>
            </a:rPr>
            <a:t>Easy Process</a:t>
          </a:r>
        </a:p>
      </dsp:txBody>
      <dsp:txXfrm>
        <a:off x="38862" y="2704287"/>
        <a:ext cx="2201609" cy="1195757"/>
      </dsp:txXfrm>
    </dsp:sp>
    <dsp:sp modelId="{EAB4E1F4-FA2C-40EE-8A51-1D50DA5C24E9}">
      <dsp:nvSpPr>
        <dsp:cNvPr id="0" name=""/>
        <dsp:cNvSpPr/>
      </dsp:nvSpPr>
      <dsp:spPr>
        <a:xfrm>
          <a:off x="1660" y="4000312"/>
          <a:ext cx="1126181" cy="1270161"/>
        </a:xfrm>
        <a:prstGeom prst="roundRect">
          <a:avLst>
            <a:gd name="adj" fmla="val 10000"/>
          </a:avLst>
        </a:prstGeom>
        <a:solidFill>
          <a:schemeClr val="accent6">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Coordinate</a:t>
          </a:r>
          <a:r>
            <a:rPr lang="en-US" sz="1600" kern="1200" dirty="0"/>
            <a:t> </a:t>
          </a:r>
        </a:p>
      </dsp:txBody>
      <dsp:txXfrm>
        <a:off x="34645" y="4033297"/>
        <a:ext cx="1060211" cy="1204191"/>
      </dsp:txXfrm>
    </dsp:sp>
    <dsp:sp modelId="{E39603C2-C7B0-46E4-9DAD-A4D747F38D3F}">
      <dsp:nvSpPr>
        <dsp:cNvPr id="0" name=""/>
        <dsp:cNvSpPr/>
      </dsp:nvSpPr>
      <dsp:spPr>
        <a:xfrm>
          <a:off x="3430558" y="3870311"/>
          <a:ext cx="1126181" cy="1270161"/>
        </a:xfrm>
        <a:prstGeom prst="roundRect">
          <a:avLst>
            <a:gd name="adj" fmla="val 10000"/>
          </a:avLst>
        </a:prstGeom>
        <a:solidFill>
          <a:schemeClr val="accent6">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Microsoft JhengHei Light" panose="020B0304030504040204" pitchFamily="34" charset="-120"/>
              <a:ea typeface="Microsoft JhengHei Light" panose="020B0304030504040204" pitchFamily="34" charset="-120"/>
            </a:rPr>
            <a:t>Drills</a:t>
          </a:r>
        </a:p>
      </dsp:txBody>
      <dsp:txXfrm>
        <a:off x="3463543" y="3903296"/>
        <a:ext cx="1060211" cy="1204191"/>
      </dsp:txXfrm>
    </dsp:sp>
    <dsp:sp modelId="{1694DFC9-5666-4E22-B88E-72B1A1B39F9C}">
      <dsp:nvSpPr>
        <dsp:cNvPr id="0" name=""/>
        <dsp:cNvSpPr/>
      </dsp:nvSpPr>
      <dsp:spPr>
        <a:xfrm>
          <a:off x="2324974" y="2667085"/>
          <a:ext cx="1126181" cy="1270161"/>
        </a:xfrm>
        <a:prstGeom prst="roundRect">
          <a:avLst>
            <a:gd name="adj" fmla="val 10000"/>
          </a:avLst>
        </a:prstGeom>
        <a:solidFill>
          <a:srgbClr val="5800B0"/>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bg1"/>
              </a:solidFill>
              <a:latin typeface="Microsoft JhengHei Light" panose="020B0304030504040204" pitchFamily="34" charset="-120"/>
              <a:ea typeface="Microsoft JhengHei Light" panose="020B0304030504040204" pitchFamily="34" charset="-120"/>
            </a:rPr>
            <a:t>Hard Corners</a:t>
          </a:r>
        </a:p>
      </dsp:txBody>
      <dsp:txXfrm>
        <a:off x="2357959" y="2700070"/>
        <a:ext cx="1060211" cy="1204191"/>
      </dsp:txXfrm>
    </dsp:sp>
    <dsp:sp modelId="{8AB84E13-79AD-40C8-BA38-88FD6DABC1C8}">
      <dsp:nvSpPr>
        <dsp:cNvPr id="0" name=""/>
        <dsp:cNvSpPr/>
      </dsp:nvSpPr>
      <dsp:spPr>
        <a:xfrm>
          <a:off x="3545755" y="1333857"/>
          <a:ext cx="1126181" cy="1270161"/>
        </a:xfrm>
        <a:prstGeom prst="roundRect">
          <a:avLst>
            <a:gd name="adj" fmla="val 10000"/>
          </a:avLst>
        </a:prstGeom>
        <a:solidFill>
          <a:srgbClr val="E68900"/>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kern="1200" dirty="0">
              <a:solidFill>
                <a:schemeClr val="bg1"/>
              </a:solidFill>
              <a:latin typeface="Microsoft JhengHei Light" panose="020B0304030504040204" pitchFamily="34" charset="-120"/>
              <a:ea typeface="Microsoft JhengHei Light" panose="020B0304030504040204" pitchFamily="34" charset="-120"/>
            </a:rPr>
            <a:t>Doors Locked</a:t>
          </a:r>
        </a:p>
      </dsp:txBody>
      <dsp:txXfrm>
        <a:off x="3578740" y="1366842"/>
        <a:ext cx="1060211" cy="1204191"/>
      </dsp:txXfrm>
    </dsp:sp>
    <dsp:sp modelId="{091EC561-5ABF-446A-BA1C-5A512E58B9D4}">
      <dsp:nvSpPr>
        <dsp:cNvPr id="0" name=""/>
        <dsp:cNvSpPr/>
      </dsp:nvSpPr>
      <dsp:spPr>
        <a:xfrm>
          <a:off x="3545755" y="2667085"/>
          <a:ext cx="1126181" cy="1270161"/>
        </a:xfrm>
        <a:prstGeom prst="roundRect">
          <a:avLst>
            <a:gd name="adj" fmla="val 10000"/>
          </a:avLst>
        </a:prstGeom>
        <a:solidFill>
          <a:srgbClr val="006600"/>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bg1"/>
              </a:solidFill>
              <a:latin typeface="Microsoft JhengHei Light" panose="020B0304030504040204" pitchFamily="34" charset="-120"/>
              <a:ea typeface="Microsoft JhengHei Light" panose="020B0304030504040204" pitchFamily="34" charset="-120"/>
            </a:rPr>
            <a:t>Comms </a:t>
          </a:r>
          <a:endParaRPr lang="en-US" sz="3200" b="0" kern="1200" dirty="0">
            <a:solidFill>
              <a:schemeClr val="bg1"/>
            </a:solidFill>
            <a:latin typeface="Microsoft JhengHei Light" panose="020B0304030504040204" pitchFamily="34" charset="-120"/>
            <a:ea typeface="Microsoft JhengHei Light" panose="020B0304030504040204" pitchFamily="34" charset="-120"/>
          </a:endParaRPr>
        </a:p>
      </dsp:txBody>
      <dsp:txXfrm>
        <a:off x="3578740" y="2700070"/>
        <a:ext cx="1060211" cy="1204191"/>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37102-E386-4557-9CD1-09FCC8FD7063}" type="datetimeFigureOut">
              <a:rPr lang="en-US" smtClean="0"/>
              <a:t>9/30/2019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70FE5F-5F98-40D8-A2AA-3E5D982CD59F}" type="slidenum">
              <a:rPr lang="en-US" smtClean="0"/>
              <a:t>‹#›</a:t>
            </a:fld>
            <a:endParaRPr lang="en-US"/>
          </a:p>
        </p:txBody>
      </p:sp>
    </p:spTree>
    <p:extLst>
      <p:ext uri="{BB962C8B-B14F-4D97-AF65-F5344CB8AC3E}">
        <p14:creationId xmlns:p14="http://schemas.microsoft.com/office/powerpoint/2010/main" val="2286028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Charter</a:t>
            </a:r>
            <a:r>
              <a:rPr lang="en-US" b="1" baseline="0" dirty="0"/>
              <a:t> Schools USA</a:t>
            </a:r>
            <a:r>
              <a:rPr lang="en-US" b="1" dirty="0"/>
              <a:t> Emergency Management Plan provides executive leadership with a</a:t>
            </a:r>
            <a:r>
              <a:rPr lang="en-US" b="1" baseline="0" dirty="0"/>
              <a:t> framework designed to guide critical incident response and recovery.  This brief presentation provides an overview of the plan components and objectives.  </a:t>
            </a:r>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fld id="{EF70FE5F-5F98-40D8-A2AA-3E5D982CD59F}" type="slidenum">
              <a:rPr lang="en-US" smtClean="0"/>
              <a:t>1</a:t>
            </a:fld>
            <a:endParaRPr lang="en-US"/>
          </a:p>
        </p:txBody>
      </p:sp>
    </p:spTree>
    <p:extLst>
      <p:ext uri="{BB962C8B-B14F-4D97-AF65-F5344CB8AC3E}">
        <p14:creationId xmlns:p14="http://schemas.microsoft.com/office/powerpoint/2010/main" val="1719362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Incident</a:t>
            </a:r>
            <a:r>
              <a:rPr lang="en-US" sz="1200" b="1" kern="1200" baseline="0" dirty="0">
                <a:solidFill>
                  <a:schemeClr val="tx1"/>
                </a:solidFill>
                <a:effectLst/>
                <a:latin typeface="+mn-lt"/>
                <a:ea typeface="+mn-ea"/>
                <a:cs typeface="+mn-cs"/>
              </a:rPr>
              <a:t> action plans direct the work of the Emergency Response Team through the operational, response and potentially the recovery phase of an incident.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mn-lt"/>
              <a:ea typeface="+mn-ea"/>
              <a:cs typeface="+mn-cs"/>
            </a:endParaRPr>
          </a:p>
          <a:p>
            <a:r>
              <a:rPr lang="en-US" b="1" dirty="0"/>
              <a:t>The</a:t>
            </a:r>
            <a:r>
              <a:rPr lang="en-US" b="1" baseline="0" dirty="0"/>
              <a:t> Incident Action Plan provides information on the</a:t>
            </a:r>
          </a:p>
          <a:p>
            <a:endParaRPr lang="en-US" b="1" baseline="0" dirty="0"/>
          </a:p>
          <a:p>
            <a:r>
              <a:rPr lang="en-US" b="1" baseline="0" dirty="0"/>
              <a:t>*Current situation</a:t>
            </a:r>
          </a:p>
          <a:p>
            <a:r>
              <a:rPr lang="en-US" b="1" baseline="0" dirty="0"/>
              <a:t>*Incident management objectives for the upcoming operational period</a:t>
            </a:r>
          </a:p>
          <a:p>
            <a:r>
              <a:rPr lang="en-US" b="1" baseline="0" dirty="0"/>
              <a:t>*Emergency Response Team assignments</a:t>
            </a:r>
          </a:p>
          <a:p>
            <a:r>
              <a:rPr lang="en-US" b="1" baseline="0" dirty="0"/>
              <a:t>*Field assignments </a:t>
            </a:r>
          </a:p>
          <a:p>
            <a:r>
              <a:rPr lang="en-US" b="1" baseline="0" dirty="0"/>
              <a:t>and the </a:t>
            </a:r>
          </a:p>
          <a:p>
            <a:r>
              <a:rPr lang="en-US" b="1" baseline="0" dirty="0"/>
              <a:t>*incident communications plan.</a:t>
            </a:r>
          </a:p>
          <a:p>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The plan incorporates the use of detailed checklists to help guide the work of individuals and teams.  </a:t>
            </a:r>
          </a:p>
          <a:p>
            <a:endParaRPr lang="en-US" dirty="0"/>
          </a:p>
        </p:txBody>
      </p:sp>
      <p:sp>
        <p:nvSpPr>
          <p:cNvPr id="4" name="Slide Number Placeholder 3"/>
          <p:cNvSpPr>
            <a:spLocks noGrp="1"/>
          </p:cNvSpPr>
          <p:nvPr>
            <p:ph type="sldNum" sz="quarter" idx="10"/>
          </p:nvPr>
        </p:nvSpPr>
        <p:spPr/>
        <p:txBody>
          <a:bodyPr/>
          <a:lstStyle/>
          <a:p>
            <a:fld id="{EF70FE5F-5F98-40D8-A2AA-3E5D982CD59F}" type="slidenum">
              <a:rPr lang="en-US" smtClean="0"/>
              <a:t>10</a:t>
            </a:fld>
            <a:endParaRPr lang="en-US"/>
          </a:p>
        </p:txBody>
      </p:sp>
    </p:spTree>
    <p:extLst>
      <p:ext uri="{BB962C8B-B14F-4D97-AF65-F5344CB8AC3E}">
        <p14:creationId xmlns:p14="http://schemas.microsoft.com/office/powerpoint/2010/main" val="4288786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Corporate Emergency</a:t>
            </a:r>
            <a:r>
              <a:rPr lang="en-US" b="1" baseline="0" dirty="0"/>
              <a:t> Management Plan is an</a:t>
            </a:r>
          </a:p>
          <a:p>
            <a:endParaRPr lang="en-US" b="1" baseline="0" dirty="0"/>
          </a:p>
          <a:p>
            <a:r>
              <a:rPr lang="en-US" b="1" baseline="0" dirty="0"/>
              <a:t>*all hazards emergency management process that can be applied to many different scenarios.</a:t>
            </a:r>
          </a:p>
          <a:p>
            <a:endParaRPr lang="en-US" b="1" baseline="0" dirty="0"/>
          </a:p>
          <a:p>
            <a:r>
              <a:rPr lang="en-US" b="1" baseline="0" dirty="0"/>
              <a:t>*The plan facilitates effective communication and coordination with public safety agencies.</a:t>
            </a:r>
          </a:p>
          <a:p>
            <a:endParaRPr lang="en-US" b="1" baseline="0" dirty="0"/>
          </a:p>
          <a:p>
            <a:r>
              <a:rPr lang="en-US" b="1" baseline="0" dirty="0"/>
              <a:t>*</a:t>
            </a:r>
            <a:r>
              <a:rPr lang="en-US" sz="1200" b="1" kern="1200" dirty="0">
                <a:solidFill>
                  <a:schemeClr val="tx1"/>
                </a:solidFill>
                <a:effectLst/>
                <a:latin typeface="+mn-lt"/>
                <a:ea typeface="+mn-ea"/>
                <a:cs typeface="+mn-cs"/>
              </a:rPr>
              <a:t>The plan does not supersede or replace the procedures already in place;</a:t>
            </a:r>
            <a:r>
              <a:rPr lang="en-US" sz="1200" b="1" kern="1200" baseline="0" dirty="0">
                <a:solidFill>
                  <a:schemeClr val="tx1"/>
                </a:solidFill>
                <a:effectLst/>
                <a:latin typeface="+mn-lt"/>
                <a:ea typeface="+mn-ea"/>
                <a:cs typeface="+mn-cs"/>
              </a:rPr>
              <a:t> however, the </a:t>
            </a:r>
            <a:r>
              <a:rPr lang="en-US" sz="1200" b="1" kern="1200" dirty="0">
                <a:solidFill>
                  <a:schemeClr val="tx1"/>
                </a:solidFill>
                <a:effectLst/>
                <a:latin typeface="+mn-lt"/>
                <a:ea typeface="+mn-ea"/>
                <a:cs typeface="+mn-cs"/>
              </a:rPr>
              <a:t>plan should be used to supplement existing procedures with an emergency management structure based on the National Incident Management System,</a:t>
            </a:r>
            <a:r>
              <a:rPr lang="en-US" sz="1200" b="1" kern="1200" baseline="0" dirty="0">
                <a:solidFill>
                  <a:schemeClr val="tx1"/>
                </a:solidFill>
                <a:effectLst/>
                <a:latin typeface="+mn-lt"/>
                <a:ea typeface="+mn-ea"/>
                <a:cs typeface="+mn-cs"/>
              </a:rPr>
              <a:t> and</a:t>
            </a:r>
            <a:r>
              <a:rPr lang="en-US" sz="1200" b="1" kern="1200" dirty="0">
                <a:solidFill>
                  <a:schemeClr val="tx1"/>
                </a:solidFill>
                <a:effectLst/>
                <a:latin typeface="+mn-lt"/>
                <a:ea typeface="+mn-ea"/>
                <a:cs typeface="+mn-cs"/>
              </a:rPr>
              <a:t> Incident Command System methodologies.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plan is </a:t>
            </a:r>
            <a:r>
              <a:rPr lang="en-US" sz="1200" b="1" kern="1200" baseline="0" dirty="0">
                <a:solidFill>
                  <a:schemeClr val="tx1"/>
                </a:solidFill>
                <a:effectLst/>
                <a:latin typeface="+mn-lt"/>
                <a:ea typeface="+mn-ea"/>
                <a:cs typeface="+mn-cs"/>
              </a:rPr>
              <a:t>adaptable and provides executive leadership with the ability to scale emergency response operations to the size and complexity of the incident at hand.</a:t>
            </a:r>
          </a:p>
          <a:p>
            <a:endParaRPr lang="en-US" sz="1200" b="1"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*For more information, please refer to the Plan document located on the Security and Emergency Management SharePoint site.</a:t>
            </a:r>
          </a:p>
          <a:p>
            <a:endParaRPr lang="en-US" sz="1200" b="1" kern="1200" baseline="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*Thank you</a:t>
            </a:r>
            <a:r>
              <a:rPr lang="en-US" sz="1200" b="1" kern="1200" baseline="0" dirty="0">
                <a:solidFill>
                  <a:schemeClr val="tx1"/>
                </a:solidFill>
                <a:effectLst/>
                <a:latin typeface="+mn-lt"/>
                <a:ea typeface="+mn-ea"/>
                <a:cs typeface="+mn-cs"/>
              </a:rPr>
              <a:t> for your time and attention. </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F70FE5F-5F98-40D8-A2AA-3E5D982CD59F}" type="slidenum">
              <a:rPr lang="en-US" smtClean="0"/>
              <a:t>11</a:t>
            </a:fld>
            <a:endParaRPr lang="en-US"/>
          </a:p>
        </p:txBody>
      </p:sp>
    </p:spTree>
    <p:extLst>
      <p:ext uri="{BB962C8B-B14F-4D97-AF65-F5344CB8AC3E}">
        <p14:creationId xmlns:p14="http://schemas.microsoft.com/office/powerpoint/2010/main" val="655494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CSUSA established the Plan to address the immediate response requirements for a disaster or critical incident in which normal school operations are interrupted and special measures must be taken to:</a:t>
            </a:r>
          </a:p>
          <a:p>
            <a:endParaRPr lang="en-US" b="1" dirty="0"/>
          </a:p>
          <a:p>
            <a:pPr marL="171450" indent="-171450">
              <a:buFont typeface="Calibri" panose="020F0502020204030204" pitchFamily="34" charset="0"/>
              <a:buChar char="*"/>
            </a:pPr>
            <a:r>
              <a:rPr lang="en-US" b="1" dirty="0"/>
              <a:t>Protect and preserve human life</a:t>
            </a:r>
          </a:p>
          <a:p>
            <a:pPr marL="171450" indent="-171450">
              <a:buFont typeface="Calibri" panose="020F0502020204030204" pitchFamily="34" charset="0"/>
              <a:buChar char="*"/>
            </a:pPr>
            <a:r>
              <a:rPr lang="en-US" b="1" dirty="0"/>
              <a:t>Support affected schools during incident response and recovery</a:t>
            </a:r>
          </a:p>
          <a:p>
            <a:pPr marL="171450" indent="-171450">
              <a:buFont typeface="Calibri" panose="020F0502020204030204" pitchFamily="34" charset="0"/>
              <a:buChar char="*"/>
            </a:pPr>
            <a:r>
              <a:rPr lang="en-US" b="1" dirty="0"/>
              <a:t>Begin the recovery process and return to the business of learning</a:t>
            </a:r>
          </a:p>
          <a:p>
            <a:pPr marL="171450" marR="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b="1" dirty="0"/>
              <a:t>Safeguard the CSUSA brand and reputation</a:t>
            </a:r>
          </a:p>
          <a:p>
            <a:pPr marL="171450" indent="-171450">
              <a:buFont typeface="Calibri" panose="020F0502020204030204" pitchFamily="34" charset="0"/>
              <a:buChar char="*"/>
            </a:pPr>
            <a:r>
              <a:rPr lang="en-US" b="1" dirty="0"/>
              <a:t>Manage the dissemination of information to</a:t>
            </a:r>
            <a:r>
              <a:rPr lang="en-US" b="1" baseline="0" dirty="0"/>
              <a:t> </a:t>
            </a:r>
            <a:r>
              <a:rPr lang="en-US" b="1" dirty="0"/>
              <a:t>School communities,</a:t>
            </a:r>
            <a:r>
              <a:rPr lang="en-US" b="1" baseline="0" dirty="0"/>
              <a:t> </a:t>
            </a:r>
            <a:r>
              <a:rPr lang="en-US" b="1" dirty="0"/>
              <a:t>Stakeholders, the Media</a:t>
            </a:r>
            <a:r>
              <a:rPr lang="en-US" b="1" baseline="0" dirty="0"/>
              <a:t> and g</a:t>
            </a:r>
            <a:r>
              <a:rPr lang="en-US" b="1" dirty="0"/>
              <a:t>eneral public</a:t>
            </a:r>
          </a:p>
          <a:p>
            <a:pPr marL="171450" indent="-171450">
              <a:buFont typeface="Arial" panose="020B0604020202020204" pitchFamily="34" charset="0"/>
              <a:buChar char="•"/>
            </a:pPr>
            <a:endParaRPr lang="en-US" b="1" dirty="0"/>
          </a:p>
          <a:p>
            <a:r>
              <a:rPr lang="en-US" b="1" dirty="0"/>
              <a:t>This plan does not supersede procedures already in</a:t>
            </a:r>
            <a:r>
              <a:rPr lang="en-US" b="1" baseline="0" dirty="0"/>
              <a:t> place</a:t>
            </a:r>
            <a:r>
              <a:rPr lang="en-US" b="1" dirty="0"/>
              <a:t>. It</a:t>
            </a:r>
            <a:r>
              <a:rPr lang="en-US" b="1" baseline="0" dirty="0"/>
              <a:t> is intended to supplement </a:t>
            </a:r>
            <a:r>
              <a:rPr lang="en-US" b="1" dirty="0"/>
              <a:t>existing procedures with an emergency management organizational</a:t>
            </a:r>
            <a:r>
              <a:rPr lang="en-US" b="1" baseline="0" dirty="0"/>
              <a:t> structure and process</a:t>
            </a:r>
            <a:r>
              <a:rPr lang="en-US" b="1" dirty="0"/>
              <a:t> based on the National Incident Management System (NIMS)</a:t>
            </a:r>
            <a:r>
              <a:rPr lang="en-US" b="1" baseline="0" dirty="0"/>
              <a:t> and</a:t>
            </a:r>
            <a:r>
              <a:rPr lang="en-US" b="1" dirty="0"/>
              <a:t> Incident Command System (ICS) methodologies. </a:t>
            </a:r>
          </a:p>
          <a:p>
            <a:endParaRPr lang="en-US" dirty="0"/>
          </a:p>
        </p:txBody>
      </p:sp>
      <p:sp>
        <p:nvSpPr>
          <p:cNvPr id="4" name="Slide Number Placeholder 3"/>
          <p:cNvSpPr>
            <a:spLocks noGrp="1"/>
          </p:cNvSpPr>
          <p:nvPr>
            <p:ph type="sldNum" sz="quarter" idx="10"/>
          </p:nvPr>
        </p:nvSpPr>
        <p:spPr/>
        <p:txBody>
          <a:bodyPr/>
          <a:lstStyle/>
          <a:p>
            <a:fld id="{EF70FE5F-5F98-40D8-A2AA-3E5D982CD59F}" type="slidenum">
              <a:rPr lang="en-US" smtClean="0"/>
              <a:t>2</a:t>
            </a:fld>
            <a:endParaRPr lang="en-US"/>
          </a:p>
        </p:txBody>
      </p:sp>
    </p:spTree>
    <p:extLst>
      <p:ext uri="{BB962C8B-B14F-4D97-AF65-F5344CB8AC3E}">
        <p14:creationId xmlns:p14="http://schemas.microsoft.com/office/powerpoint/2010/main" val="1283710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a:t>
            </a:r>
            <a:r>
              <a:rPr lang="en-US" b="1" baseline="0" dirty="0"/>
              <a:t> plan has five primary objectives.</a:t>
            </a:r>
          </a:p>
          <a:p>
            <a:endParaRPr lang="en-US" b="1" baseline="0" dirty="0"/>
          </a:p>
          <a:p>
            <a:r>
              <a:rPr lang="en-US" b="1" baseline="0" dirty="0"/>
              <a:t>*Provide organizational structure and help emergency response team members to quickly understand their roles, responsibilities and primary tasks.</a:t>
            </a:r>
          </a:p>
          <a:p>
            <a:endParaRPr lang="en-US" b="1" baseline="0" dirty="0"/>
          </a:p>
          <a:p>
            <a:r>
              <a:rPr lang="en-US" b="1" baseline="0" dirty="0"/>
              <a:t>*Designate an official point of contact for media and other external entities.</a:t>
            </a:r>
          </a:p>
          <a:p>
            <a:endParaRPr lang="en-US" b="1" baseline="0" dirty="0"/>
          </a:p>
          <a:p>
            <a:r>
              <a:rPr lang="en-US" b="1" baseline="0" dirty="0"/>
              <a:t>*Provide guidelines for determining the appropriate level of response and the critical incident decision making process.</a:t>
            </a:r>
          </a:p>
          <a:p>
            <a:endParaRPr lang="en-US" b="1"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b="1" baseline="0" dirty="0"/>
              <a:t>*Facilitate </a:t>
            </a:r>
            <a:r>
              <a:rPr lang="en-US" sz="1200" b="1" kern="1200" baseline="0" dirty="0">
                <a:solidFill>
                  <a:schemeClr val="tx1"/>
                </a:solidFill>
                <a:effectLst/>
                <a:latin typeface="+mn-lt"/>
                <a:ea typeface="+mn-ea"/>
                <a:cs typeface="+mn-cs"/>
              </a:rPr>
              <a:t>e</a:t>
            </a:r>
            <a:r>
              <a:rPr lang="en-US" sz="1200" b="1" kern="1200" dirty="0">
                <a:solidFill>
                  <a:schemeClr val="tx1"/>
                </a:solidFill>
                <a:effectLst/>
                <a:latin typeface="+mn-lt"/>
                <a:ea typeface="+mn-ea"/>
                <a:cs typeface="+mn-cs"/>
              </a:rPr>
              <a:t>ffective response</a:t>
            </a:r>
            <a:r>
              <a:rPr lang="en-US" sz="1200" b="1" kern="1200" baseline="0" dirty="0">
                <a:solidFill>
                  <a:schemeClr val="tx1"/>
                </a:solidFill>
                <a:effectLst/>
                <a:latin typeface="+mn-lt"/>
                <a:ea typeface="+mn-ea"/>
                <a:cs typeface="+mn-cs"/>
              </a:rPr>
              <a:t> operations management</a:t>
            </a:r>
            <a:r>
              <a:rPr lang="en-US" sz="1200" b="1" kern="1200" dirty="0">
                <a:solidFill>
                  <a:schemeClr val="tx1"/>
                </a:solidFill>
                <a:effectLst/>
                <a:latin typeface="+mn-lt"/>
                <a:ea typeface="+mn-ea"/>
                <a:cs typeface="+mn-cs"/>
              </a:rPr>
              <a: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*Restore effected sites to a safe, pre-emergency condition. </a:t>
            </a:r>
            <a:endParaRPr lang="en-US" b="1" dirty="0"/>
          </a:p>
        </p:txBody>
      </p:sp>
      <p:sp>
        <p:nvSpPr>
          <p:cNvPr id="4" name="Slide Number Placeholder 3"/>
          <p:cNvSpPr>
            <a:spLocks noGrp="1"/>
          </p:cNvSpPr>
          <p:nvPr>
            <p:ph type="sldNum" sz="quarter" idx="10"/>
          </p:nvPr>
        </p:nvSpPr>
        <p:spPr/>
        <p:txBody>
          <a:bodyPr/>
          <a:lstStyle/>
          <a:p>
            <a:fld id="{EF70FE5F-5F98-40D8-A2AA-3E5D982CD59F}" type="slidenum">
              <a:rPr lang="en-US" smtClean="0"/>
              <a:t>3</a:t>
            </a:fld>
            <a:endParaRPr lang="en-US"/>
          </a:p>
        </p:txBody>
      </p:sp>
    </p:spTree>
    <p:extLst>
      <p:ext uri="{BB962C8B-B14F-4D97-AF65-F5344CB8AC3E}">
        <p14:creationId xmlns:p14="http://schemas.microsoft.com/office/powerpoint/2010/main" val="1181005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plan provides guidance for determining the incident severity level which drives subsequent</a:t>
            </a:r>
            <a:r>
              <a:rPr lang="en-US" b="1" baseline="0" dirty="0"/>
              <a:t> response and recovery operations.</a:t>
            </a:r>
          </a:p>
          <a:p>
            <a:endParaRPr lang="en-US" b="1" baseline="0" dirty="0"/>
          </a:p>
          <a:p>
            <a:r>
              <a:rPr lang="en-US" sz="1200" b="1" kern="1200" dirty="0">
                <a:solidFill>
                  <a:schemeClr val="tx1"/>
                </a:solidFill>
                <a:effectLst/>
                <a:latin typeface="+mn-lt"/>
                <a:ea typeface="+mn-ea"/>
                <a:cs typeface="+mn-cs"/>
              </a:rPr>
              <a:t>*A level</a:t>
            </a:r>
            <a:r>
              <a:rPr lang="en-US" sz="1200" b="1" kern="1200" baseline="0" dirty="0">
                <a:solidFill>
                  <a:schemeClr val="tx1"/>
                </a:solidFill>
                <a:effectLst/>
                <a:latin typeface="+mn-lt"/>
                <a:ea typeface="+mn-ea"/>
                <a:cs typeface="+mn-cs"/>
              </a:rPr>
              <a:t> one</a:t>
            </a:r>
            <a:r>
              <a:rPr lang="en-US" sz="1200" b="1" kern="1200" dirty="0">
                <a:solidFill>
                  <a:schemeClr val="tx1"/>
                </a:solidFill>
                <a:effectLst/>
                <a:latin typeface="+mn-lt"/>
                <a:ea typeface="+mn-ea"/>
                <a:cs typeface="+mn-cs"/>
              </a:rPr>
              <a:t> incident is</a:t>
            </a:r>
            <a:r>
              <a:rPr lang="en-US" sz="1200" b="1" kern="1200" baseline="0" dirty="0">
                <a:solidFill>
                  <a:schemeClr val="tx1"/>
                </a:solidFill>
                <a:effectLst/>
                <a:latin typeface="+mn-lt"/>
                <a:ea typeface="+mn-ea"/>
                <a:cs typeface="+mn-cs"/>
              </a:rPr>
              <a:t> relatively minor and does</a:t>
            </a:r>
            <a:r>
              <a:rPr lang="en-US" sz="1200" b="1" kern="1200" dirty="0">
                <a:solidFill>
                  <a:schemeClr val="tx1"/>
                </a:solidFill>
                <a:effectLst/>
                <a:latin typeface="+mn-lt"/>
                <a:ea typeface="+mn-ea"/>
                <a:cs typeface="+mn-cs"/>
              </a:rPr>
              <a:t> not significantly impact the overall functional capacity of CSUSA or an individual school. Typically, Support Center involvement in a level</a:t>
            </a:r>
            <a:r>
              <a:rPr lang="en-US" sz="1200" b="1" kern="1200" baseline="0" dirty="0">
                <a:solidFill>
                  <a:schemeClr val="tx1"/>
                </a:solidFill>
                <a:effectLst/>
                <a:latin typeface="+mn-lt"/>
                <a:ea typeface="+mn-ea"/>
                <a:cs typeface="+mn-cs"/>
              </a:rPr>
              <a:t> one</a:t>
            </a:r>
            <a:r>
              <a:rPr lang="en-US" sz="1200" b="1" kern="1200" dirty="0">
                <a:solidFill>
                  <a:schemeClr val="tx1"/>
                </a:solidFill>
                <a:effectLst/>
                <a:latin typeface="+mn-lt"/>
                <a:ea typeface="+mn-ea"/>
                <a:cs typeface="+mn-cs"/>
              </a:rPr>
              <a:t> incident consists of monitoring the situation and providing minimal support as needed.</a:t>
            </a:r>
          </a:p>
          <a:p>
            <a:endParaRPr lang="en-US" sz="1200" b="1" kern="1200" dirty="0">
              <a:solidFill>
                <a:schemeClr val="tx1"/>
              </a:solidFill>
              <a:effectLst/>
              <a:latin typeface="+mn-lt"/>
              <a:ea typeface="+mn-ea"/>
              <a:cs typeface="+mn-cs"/>
            </a:endParaRPr>
          </a:p>
          <a:p>
            <a:pPr marL="0" indent="0">
              <a:buFont typeface="Arial" panose="020B0604020202020204" pitchFamily="34" charset="0"/>
              <a:buNone/>
            </a:pPr>
            <a:r>
              <a:rPr lang="en-US" sz="1200" b="1" kern="1200" baseline="0" dirty="0">
                <a:solidFill>
                  <a:schemeClr val="tx1"/>
                </a:solidFill>
                <a:effectLst/>
                <a:latin typeface="+mn-lt"/>
                <a:ea typeface="+mn-ea"/>
                <a:cs typeface="+mn-cs"/>
              </a:rPr>
              <a:t>*A level two </a:t>
            </a:r>
            <a:r>
              <a:rPr lang="en-US" sz="1200" b="1" kern="1200" dirty="0">
                <a:solidFill>
                  <a:schemeClr val="tx1"/>
                </a:solidFill>
                <a:effectLst/>
                <a:latin typeface="+mn-lt"/>
                <a:ea typeface="+mn-ea"/>
                <a:cs typeface="+mn-cs"/>
              </a:rPr>
              <a:t>incident has</a:t>
            </a:r>
            <a:r>
              <a:rPr lang="en-US" sz="1200" b="1" kern="1200" baseline="0" dirty="0">
                <a:solidFill>
                  <a:schemeClr val="tx1"/>
                </a:solidFill>
                <a:effectLst/>
                <a:latin typeface="+mn-lt"/>
                <a:ea typeface="+mn-ea"/>
                <a:cs typeface="+mn-cs"/>
              </a:rPr>
              <a:t> the potential to negatively</a:t>
            </a:r>
            <a:r>
              <a:rPr lang="en-US" sz="1200" b="1" kern="1200" dirty="0">
                <a:solidFill>
                  <a:schemeClr val="tx1"/>
                </a:solidFill>
                <a:effectLst/>
                <a:latin typeface="+mn-lt"/>
                <a:ea typeface="+mn-ea"/>
                <a:cs typeface="+mn-cs"/>
              </a:rPr>
              <a:t> impact CSUSA, an individual school, or several schools in a regional event</a:t>
            </a:r>
            <a:r>
              <a:rPr lang="en-US" sz="1200" b="1" kern="1200" baseline="0" dirty="0">
                <a:solidFill>
                  <a:schemeClr val="tx1"/>
                </a:solidFill>
                <a:effectLst/>
                <a:latin typeface="+mn-lt"/>
                <a:ea typeface="+mn-ea"/>
                <a:cs typeface="+mn-cs"/>
              </a:rPr>
              <a:t> and requires corporate level support.  Examples of l</a:t>
            </a:r>
            <a:r>
              <a:rPr lang="en-US" sz="1200" b="1" kern="1200" dirty="0">
                <a:solidFill>
                  <a:schemeClr val="tx1"/>
                </a:solidFill>
                <a:effectLst/>
                <a:latin typeface="+mn-lt"/>
                <a:ea typeface="+mn-ea"/>
                <a:cs typeface="+mn-cs"/>
              </a:rPr>
              <a:t>evel</a:t>
            </a:r>
            <a:r>
              <a:rPr lang="en-US" sz="1200" b="1" kern="1200" baseline="0" dirty="0">
                <a:solidFill>
                  <a:schemeClr val="tx1"/>
                </a:solidFill>
                <a:effectLst/>
                <a:latin typeface="+mn-lt"/>
                <a:ea typeface="+mn-ea"/>
                <a:cs typeface="+mn-cs"/>
              </a:rPr>
              <a:t> two </a:t>
            </a:r>
            <a:r>
              <a:rPr lang="en-US" sz="1200" b="1" kern="1200" dirty="0">
                <a:solidFill>
                  <a:schemeClr val="tx1"/>
                </a:solidFill>
                <a:effectLst/>
                <a:latin typeface="+mn-lt"/>
                <a:ea typeface="+mn-ea"/>
                <a:cs typeface="+mn-cs"/>
              </a:rPr>
              <a:t>incidents include</a:t>
            </a:r>
            <a:r>
              <a:rPr lang="en-US" sz="1200" b="1" kern="1200" baseline="0" dirty="0">
                <a:solidFill>
                  <a:schemeClr val="tx1"/>
                </a:solidFill>
                <a:effectLst/>
                <a:latin typeface="+mn-lt"/>
                <a:ea typeface="+mn-ea"/>
                <a:cs typeface="+mn-cs"/>
              </a:rPr>
              <a:t> widespread severe weather conditions, large scale civil unrest, significant criminal activity, and the death of a student or teacher. </a:t>
            </a:r>
          </a:p>
          <a:p>
            <a:pPr marL="0" indent="0">
              <a:buFont typeface="Arial" panose="020B0604020202020204" pitchFamily="34" charset="0"/>
              <a:buNone/>
            </a:pPr>
            <a:endParaRPr lang="en-US" sz="1200" b="1" kern="1200" baseline="0" dirty="0">
              <a:solidFill>
                <a:schemeClr val="tx1"/>
              </a:solidFill>
              <a:effectLst/>
              <a:latin typeface="+mn-lt"/>
              <a:ea typeface="+mn-ea"/>
              <a:cs typeface="+mn-cs"/>
            </a:endParaRPr>
          </a:p>
          <a:p>
            <a:pPr marL="0" indent="0">
              <a:buFont typeface="Arial" panose="020B0604020202020204" pitchFamily="34" charset="0"/>
              <a:buNone/>
            </a:pP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A level three incident poses significant, imminent risk to schools or the Support Center.  Serious injuries, fatalities</a:t>
            </a:r>
            <a:r>
              <a:rPr lang="en-US" sz="1200" b="1" kern="1200" baseline="0" dirty="0">
                <a:solidFill>
                  <a:schemeClr val="tx1"/>
                </a:solidFill>
                <a:effectLst/>
                <a:latin typeface="+mn-lt"/>
                <a:ea typeface="+mn-ea"/>
                <a:cs typeface="+mn-cs"/>
              </a:rPr>
              <a:t> or</a:t>
            </a:r>
            <a:r>
              <a:rPr lang="en-US" sz="1200" b="1" kern="1200" dirty="0">
                <a:solidFill>
                  <a:schemeClr val="tx1"/>
                </a:solidFill>
                <a:effectLst/>
                <a:latin typeface="+mn-lt"/>
                <a:ea typeface="+mn-ea"/>
                <a:cs typeface="+mn-cs"/>
              </a:rPr>
              <a:t> major damage to facilities and systems is imminent, in progress or has already occurred.  Examples</a:t>
            </a:r>
            <a:r>
              <a:rPr lang="en-US" sz="1200" b="1" kern="1200" baseline="0" dirty="0">
                <a:solidFill>
                  <a:schemeClr val="tx1"/>
                </a:solidFill>
                <a:effectLst/>
                <a:latin typeface="+mn-lt"/>
                <a:ea typeface="+mn-ea"/>
                <a:cs typeface="+mn-cs"/>
              </a:rPr>
              <a:t> of l</a:t>
            </a:r>
            <a:r>
              <a:rPr lang="en-US" sz="1200" b="1" kern="1200" dirty="0">
                <a:solidFill>
                  <a:schemeClr val="tx1"/>
                </a:solidFill>
                <a:effectLst/>
                <a:latin typeface="+mn-lt"/>
                <a:ea typeface="+mn-ea"/>
                <a:cs typeface="+mn-cs"/>
              </a:rPr>
              <a:t>evel</a:t>
            </a:r>
            <a:r>
              <a:rPr lang="en-US" sz="1200" b="1" kern="1200" baseline="0" dirty="0">
                <a:solidFill>
                  <a:schemeClr val="tx1"/>
                </a:solidFill>
                <a:effectLst/>
                <a:latin typeface="+mn-lt"/>
                <a:ea typeface="+mn-ea"/>
                <a:cs typeface="+mn-cs"/>
              </a:rPr>
              <a:t> three incidents include an active shooter incident, severe weather, fire and natural disasters, or an act of terrorism.</a:t>
            </a:r>
            <a:endParaRPr lang="en-US" sz="1200" b="1"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F70FE5F-5F98-40D8-A2AA-3E5D982CD59F}" type="slidenum">
              <a:rPr lang="en-US" smtClean="0"/>
              <a:t>4</a:t>
            </a:fld>
            <a:endParaRPr lang="en-US"/>
          </a:p>
        </p:txBody>
      </p:sp>
    </p:spTree>
    <p:extLst>
      <p:ext uri="{BB962C8B-B14F-4D97-AF65-F5344CB8AC3E}">
        <p14:creationId xmlns:p14="http://schemas.microsoft.com/office/powerpoint/2010/main" val="4017543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plan provides</a:t>
            </a:r>
            <a:r>
              <a:rPr lang="en-US" b="1" baseline="0" dirty="0"/>
              <a:t> an activation protocol designed to scale the response efforts to the nature and complexity of the incident.  </a:t>
            </a:r>
          </a:p>
          <a:p>
            <a:endParaRPr lang="en-US" b="1" baseline="0" dirty="0"/>
          </a:p>
          <a:p>
            <a:r>
              <a:rPr lang="en-US" b="1" baseline="0" dirty="0"/>
              <a:t>*The CEO authorizes the activation of the plan by assigning a member of the *executive leadership team to serve as the Emergency Operations Director.</a:t>
            </a:r>
          </a:p>
          <a:p>
            <a:endParaRPr lang="en-US" b="1" baseline="0" dirty="0"/>
          </a:p>
          <a:p>
            <a:r>
              <a:rPr lang="en-US" b="1" baseline="0" dirty="0"/>
              <a:t>*The Emergency Operations Director reviews the nature of the incident and designates a location that will serve as an Emergency Operations Center. </a:t>
            </a:r>
          </a:p>
          <a:p>
            <a:endParaRPr lang="en-US" b="1" baseline="0" dirty="0"/>
          </a:p>
          <a:p>
            <a:r>
              <a:rPr lang="en-US" b="1" baseline="0" dirty="0"/>
              <a:t>*The Emergency Operations Director also determines which Emergency Response Team positions will be activated.</a:t>
            </a:r>
          </a:p>
          <a:p>
            <a:endParaRPr lang="en-US" b="1" baseline="0" dirty="0"/>
          </a:p>
          <a:p>
            <a:pPr marL="0" indent="0">
              <a:buFont typeface="Arial" panose="020B0604020202020204" pitchFamily="34" charset="0"/>
              <a:buNone/>
            </a:pPr>
            <a:r>
              <a:rPr lang="en-US" b="1" baseline="0" dirty="0"/>
              <a:t>*In most cases the Emergency Operations Director will activate the Public Information Officer position to manage all incident related communications with external entities. </a:t>
            </a:r>
          </a:p>
          <a:p>
            <a:pPr marL="0" indent="0">
              <a:buFont typeface="Arial" panose="020B0604020202020204" pitchFamily="34" charset="0"/>
              <a:buNone/>
            </a:pPr>
            <a:endParaRPr lang="en-US" b="1" baseline="0" dirty="0"/>
          </a:p>
          <a:p>
            <a:pPr marL="0" indent="0">
              <a:buFont typeface="Arial" panose="020B0604020202020204" pitchFamily="34" charset="0"/>
              <a:buNone/>
            </a:pPr>
            <a:r>
              <a:rPr lang="en-US" b="1" baseline="0" dirty="0"/>
              <a:t>The Emergency Response team is composed of four support sections including the Education section, the Facilities and Information Technology section, the school operations section and the Finance &amp; Human Resources section.</a:t>
            </a:r>
          </a:p>
          <a:p>
            <a:pPr marL="171450" indent="-171450">
              <a:buFont typeface="Arial" panose="020B0604020202020204" pitchFamily="34" charset="0"/>
              <a:buChar char="•"/>
            </a:pPr>
            <a:endParaRPr lang="en-US" b="1" baseline="0" dirty="0"/>
          </a:p>
          <a:p>
            <a:pPr marL="0" indent="0">
              <a:buFont typeface="Arial" panose="020B0604020202020204" pitchFamily="34" charset="0"/>
              <a:buNone/>
            </a:pPr>
            <a:r>
              <a:rPr lang="en-US" b="1" baseline="0" dirty="0"/>
              <a:t>The Emergency Operations Director has the option of activating some or all of these sections based on the nature and scope of the incident.</a:t>
            </a:r>
          </a:p>
          <a:p>
            <a:pPr marL="0" indent="0">
              <a:buFont typeface="Arial" panose="020B0604020202020204" pitchFamily="34" charset="0"/>
              <a:buNone/>
            </a:pPr>
            <a:endParaRPr lang="en-US" b="1" baseline="0" dirty="0"/>
          </a:p>
          <a:p>
            <a:pPr marL="0" indent="0">
              <a:buFont typeface="Arial" panose="020B0604020202020204" pitchFamily="34" charset="0"/>
              <a:buNone/>
            </a:pPr>
            <a:r>
              <a:rPr lang="en-US" b="1" baseline="0" dirty="0"/>
              <a:t>*The Policy Group is led by the CEO who communicates policy direction and response strategy to the Emergency Operations Director.</a:t>
            </a:r>
          </a:p>
        </p:txBody>
      </p:sp>
      <p:sp>
        <p:nvSpPr>
          <p:cNvPr id="4" name="Slide Number Placeholder 3"/>
          <p:cNvSpPr>
            <a:spLocks noGrp="1"/>
          </p:cNvSpPr>
          <p:nvPr>
            <p:ph type="sldNum" sz="quarter" idx="10"/>
          </p:nvPr>
        </p:nvSpPr>
        <p:spPr/>
        <p:txBody>
          <a:bodyPr/>
          <a:lstStyle/>
          <a:p>
            <a:fld id="{EF70FE5F-5F98-40D8-A2AA-3E5D982CD59F}" type="slidenum">
              <a:rPr lang="en-US" smtClean="0"/>
              <a:t>5</a:t>
            </a:fld>
            <a:endParaRPr lang="en-US"/>
          </a:p>
        </p:txBody>
      </p:sp>
    </p:spTree>
    <p:extLst>
      <p:ext uri="{BB962C8B-B14F-4D97-AF65-F5344CB8AC3E}">
        <p14:creationId xmlns:p14="http://schemas.microsoft.com/office/powerpoint/2010/main" val="274951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Incident</a:t>
            </a:r>
            <a:r>
              <a:rPr lang="en-US" sz="1200" b="1" kern="1200" baseline="0" dirty="0">
                <a:solidFill>
                  <a:schemeClr val="tx1"/>
                </a:solidFill>
                <a:effectLst/>
                <a:latin typeface="+mn-lt"/>
                <a:ea typeface="+mn-ea"/>
                <a:cs typeface="+mn-cs"/>
              </a:rPr>
              <a:t> action plans direct the work of the Emergency Response Team through the operational, response and potentially the recovery phase of an incident.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mn-lt"/>
              <a:ea typeface="+mn-ea"/>
              <a:cs typeface="+mn-cs"/>
            </a:endParaRPr>
          </a:p>
          <a:p>
            <a:r>
              <a:rPr lang="en-US" b="1" dirty="0"/>
              <a:t>The</a:t>
            </a:r>
            <a:r>
              <a:rPr lang="en-US" b="1" baseline="0" dirty="0"/>
              <a:t> Incident Action Plan provides information on the</a:t>
            </a:r>
          </a:p>
          <a:p>
            <a:endParaRPr lang="en-US" b="1" baseline="0" dirty="0"/>
          </a:p>
          <a:p>
            <a:r>
              <a:rPr lang="en-US" b="1" baseline="0" dirty="0"/>
              <a:t>*Current situation</a:t>
            </a:r>
          </a:p>
          <a:p>
            <a:r>
              <a:rPr lang="en-US" b="1" baseline="0" dirty="0"/>
              <a:t>*Incident management objectives for the upcoming operational period</a:t>
            </a:r>
          </a:p>
          <a:p>
            <a:r>
              <a:rPr lang="en-US" b="1" baseline="0" dirty="0"/>
              <a:t>*Emergency Response Team assignments</a:t>
            </a:r>
          </a:p>
          <a:p>
            <a:r>
              <a:rPr lang="en-US" b="1" baseline="0" dirty="0"/>
              <a:t>*Field assignments </a:t>
            </a:r>
          </a:p>
          <a:p>
            <a:r>
              <a:rPr lang="en-US" b="1" baseline="0" dirty="0"/>
              <a:t>and the </a:t>
            </a:r>
          </a:p>
          <a:p>
            <a:r>
              <a:rPr lang="en-US" b="1" baseline="0" dirty="0"/>
              <a:t>*incident communications plan.</a:t>
            </a:r>
          </a:p>
          <a:p>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The plan incorporates the use of detailed checklists to help guide the work of individuals and teams.  </a:t>
            </a:r>
          </a:p>
          <a:p>
            <a:endParaRPr lang="en-US" dirty="0"/>
          </a:p>
        </p:txBody>
      </p:sp>
      <p:sp>
        <p:nvSpPr>
          <p:cNvPr id="4" name="Slide Number Placeholder 3"/>
          <p:cNvSpPr>
            <a:spLocks noGrp="1"/>
          </p:cNvSpPr>
          <p:nvPr>
            <p:ph type="sldNum" sz="quarter" idx="10"/>
          </p:nvPr>
        </p:nvSpPr>
        <p:spPr/>
        <p:txBody>
          <a:bodyPr/>
          <a:lstStyle/>
          <a:p>
            <a:fld id="{EF70FE5F-5F98-40D8-A2AA-3E5D982CD59F}" type="slidenum">
              <a:rPr lang="en-US" smtClean="0"/>
              <a:t>6</a:t>
            </a:fld>
            <a:endParaRPr lang="en-US"/>
          </a:p>
        </p:txBody>
      </p:sp>
    </p:spTree>
    <p:extLst>
      <p:ext uri="{BB962C8B-B14F-4D97-AF65-F5344CB8AC3E}">
        <p14:creationId xmlns:p14="http://schemas.microsoft.com/office/powerpoint/2010/main" val="1612210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Incident</a:t>
            </a:r>
            <a:r>
              <a:rPr lang="en-US" sz="1200" b="1" kern="1200" baseline="0" dirty="0">
                <a:solidFill>
                  <a:schemeClr val="tx1"/>
                </a:solidFill>
                <a:effectLst/>
                <a:latin typeface="+mn-lt"/>
                <a:ea typeface="+mn-ea"/>
                <a:cs typeface="+mn-cs"/>
              </a:rPr>
              <a:t> action plans direct the work of the Emergency Response Team through the operational, response and potentially the recovery phase of an incident.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mn-lt"/>
              <a:ea typeface="+mn-ea"/>
              <a:cs typeface="+mn-cs"/>
            </a:endParaRPr>
          </a:p>
          <a:p>
            <a:r>
              <a:rPr lang="en-US" b="1" dirty="0"/>
              <a:t>The</a:t>
            </a:r>
            <a:r>
              <a:rPr lang="en-US" b="1" baseline="0" dirty="0"/>
              <a:t> Incident Action Plan provides information on the</a:t>
            </a:r>
          </a:p>
          <a:p>
            <a:endParaRPr lang="en-US" b="1" baseline="0" dirty="0"/>
          </a:p>
          <a:p>
            <a:r>
              <a:rPr lang="en-US" b="1" baseline="0" dirty="0"/>
              <a:t>*Current situation</a:t>
            </a:r>
          </a:p>
          <a:p>
            <a:r>
              <a:rPr lang="en-US" b="1" baseline="0" dirty="0"/>
              <a:t>*Incident management objectives for the upcoming operational period</a:t>
            </a:r>
          </a:p>
          <a:p>
            <a:r>
              <a:rPr lang="en-US" b="1" baseline="0" dirty="0"/>
              <a:t>*Emergency Response Team assignments</a:t>
            </a:r>
          </a:p>
          <a:p>
            <a:r>
              <a:rPr lang="en-US" b="1" baseline="0" dirty="0"/>
              <a:t>*Field assignments </a:t>
            </a:r>
          </a:p>
          <a:p>
            <a:r>
              <a:rPr lang="en-US" b="1" baseline="0" dirty="0"/>
              <a:t>and the </a:t>
            </a:r>
          </a:p>
          <a:p>
            <a:r>
              <a:rPr lang="en-US" b="1" baseline="0" dirty="0"/>
              <a:t>*incident communications plan.</a:t>
            </a:r>
          </a:p>
          <a:p>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The plan incorporates the use of detailed checklists to help guide the work of individuals and teams.  </a:t>
            </a:r>
          </a:p>
          <a:p>
            <a:endParaRPr lang="en-US" dirty="0"/>
          </a:p>
        </p:txBody>
      </p:sp>
      <p:sp>
        <p:nvSpPr>
          <p:cNvPr id="4" name="Slide Number Placeholder 3"/>
          <p:cNvSpPr>
            <a:spLocks noGrp="1"/>
          </p:cNvSpPr>
          <p:nvPr>
            <p:ph type="sldNum" sz="quarter" idx="10"/>
          </p:nvPr>
        </p:nvSpPr>
        <p:spPr/>
        <p:txBody>
          <a:bodyPr/>
          <a:lstStyle/>
          <a:p>
            <a:fld id="{EF70FE5F-5F98-40D8-A2AA-3E5D982CD59F}" type="slidenum">
              <a:rPr lang="en-US" smtClean="0"/>
              <a:t>7</a:t>
            </a:fld>
            <a:endParaRPr lang="en-US"/>
          </a:p>
        </p:txBody>
      </p:sp>
    </p:spTree>
    <p:extLst>
      <p:ext uri="{BB962C8B-B14F-4D97-AF65-F5344CB8AC3E}">
        <p14:creationId xmlns:p14="http://schemas.microsoft.com/office/powerpoint/2010/main" val="202883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Incident</a:t>
            </a:r>
            <a:r>
              <a:rPr lang="en-US" sz="1200" b="1" kern="1200" baseline="0" dirty="0">
                <a:solidFill>
                  <a:schemeClr val="tx1"/>
                </a:solidFill>
                <a:effectLst/>
                <a:latin typeface="+mn-lt"/>
                <a:ea typeface="+mn-ea"/>
                <a:cs typeface="+mn-cs"/>
              </a:rPr>
              <a:t> action plans direct the work of the Emergency Response Team through the operational, response and potentially the recovery phase of an incident.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mn-lt"/>
              <a:ea typeface="+mn-ea"/>
              <a:cs typeface="+mn-cs"/>
            </a:endParaRPr>
          </a:p>
          <a:p>
            <a:r>
              <a:rPr lang="en-US" b="1" dirty="0"/>
              <a:t>The</a:t>
            </a:r>
            <a:r>
              <a:rPr lang="en-US" b="1" baseline="0" dirty="0"/>
              <a:t> Incident Action Plan provides information on the</a:t>
            </a:r>
          </a:p>
          <a:p>
            <a:endParaRPr lang="en-US" b="1" baseline="0" dirty="0"/>
          </a:p>
          <a:p>
            <a:r>
              <a:rPr lang="en-US" b="1" baseline="0" dirty="0"/>
              <a:t>*Current situation</a:t>
            </a:r>
          </a:p>
          <a:p>
            <a:r>
              <a:rPr lang="en-US" b="1" baseline="0" dirty="0"/>
              <a:t>*Incident management objectives for the upcoming operational period</a:t>
            </a:r>
          </a:p>
          <a:p>
            <a:r>
              <a:rPr lang="en-US" b="1" baseline="0" dirty="0"/>
              <a:t>*Emergency Response Team assignments</a:t>
            </a:r>
          </a:p>
          <a:p>
            <a:r>
              <a:rPr lang="en-US" b="1" baseline="0" dirty="0"/>
              <a:t>*Field assignments </a:t>
            </a:r>
          </a:p>
          <a:p>
            <a:r>
              <a:rPr lang="en-US" b="1" baseline="0" dirty="0"/>
              <a:t>and the </a:t>
            </a:r>
          </a:p>
          <a:p>
            <a:r>
              <a:rPr lang="en-US" b="1" baseline="0" dirty="0"/>
              <a:t>*incident communications plan.</a:t>
            </a:r>
          </a:p>
          <a:p>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The plan incorporates the use of detailed checklists to help guide the work of individuals and teams.  </a:t>
            </a:r>
          </a:p>
          <a:p>
            <a:endParaRPr lang="en-US" dirty="0"/>
          </a:p>
        </p:txBody>
      </p:sp>
      <p:sp>
        <p:nvSpPr>
          <p:cNvPr id="4" name="Slide Number Placeholder 3"/>
          <p:cNvSpPr>
            <a:spLocks noGrp="1"/>
          </p:cNvSpPr>
          <p:nvPr>
            <p:ph type="sldNum" sz="quarter" idx="10"/>
          </p:nvPr>
        </p:nvSpPr>
        <p:spPr/>
        <p:txBody>
          <a:bodyPr/>
          <a:lstStyle/>
          <a:p>
            <a:fld id="{EF70FE5F-5F98-40D8-A2AA-3E5D982CD59F}" type="slidenum">
              <a:rPr lang="en-US" smtClean="0"/>
              <a:t>8</a:t>
            </a:fld>
            <a:endParaRPr lang="en-US"/>
          </a:p>
        </p:txBody>
      </p:sp>
    </p:spTree>
    <p:extLst>
      <p:ext uri="{BB962C8B-B14F-4D97-AF65-F5344CB8AC3E}">
        <p14:creationId xmlns:p14="http://schemas.microsoft.com/office/powerpoint/2010/main" val="158198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Incident</a:t>
            </a:r>
            <a:r>
              <a:rPr lang="en-US" sz="1200" b="1" kern="1200" baseline="0" dirty="0">
                <a:solidFill>
                  <a:schemeClr val="tx1"/>
                </a:solidFill>
                <a:effectLst/>
                <a:latin typeface="+mn-lt"/>
                <a:ea typeface="+mn-ea"/>
                <a:cs typeface="+mn-cs"/>
              </a:rPr>
              <a:t> action plans direct the work of the Emergency Response Team through the operational, response and potentially the recovery phase of an incident.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mn-lt"/>
              <a:ea typeface="+mn-ea"/>
              <a:cs typeface="+mn-cs"/>
            </a:endParaRPr>
          </a:p>
          <a:p>
            <a:r>
              <a:rPr lang="en-US" b="1" dirty="0"/>
              <a:t>The</a:t>
            </a:r>
            <a:r>
              <a:rPr lang="en-US" b="1" baseline="0" dirty="0"/>
              <a:t> Incident Action Plan provides information on the</a:t>
            </a:r>
          </a:p>
          <a:p>
            <a:endParaRPr lang="en-US" b="1" baseline="0" dirty="0"/>
          </a:p>
          <a:p>
            <a:r>
              <a:rPr lang="en-US" b="1" baseline="0" dirty="0"/>
              <a:t>*Current situation</a:t>
            </a:r>
          </a:p>
          <a:p>
            <a:r>
              <a:rPr lang="en-US" b="1" baseline="0" dirty="0"/>
              <a:t>*Incident management objectives for the upcoming operational period</a:t>
            </a:r>
          </a:p>
          <a:p>
            <a:r>
              <a:rPr lang="en-US" b="1" baseline="0" dirty="0"/>
              <a:t>*Emergency Response Team assignments</a:t>
            </a:r>
          </a:p>
          <a:p>
            <a:r>
              <a:rPr lang="en-US" b="1" baseline="0" dirty="0"/>
              <a:t>*Field assignments </a:t>
            </a:r>
          </a:p>
          <a:p>
            <a:r>
              <a:rPr lang="en-US" b="1" baseline="0" dirty="0"/>
              <a:t>and the </a:t>
            </a:r>
          </a:p>
          <a:p>
            <a:r>
              <a:rPr lang="en-US" b="1" baseline="0" dirty="0"/>
              <a:t>*incident communications plan.</a:t>
            </a:r>
          </a:p>
          <a:p>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The plan incorporates the use of detailed checklists to help guide the work of individuals and teams.  </a:t>
            </a:r>
          </a:p>
          <a:p>
            <a:endParaRPr lang="en-US" dirty="0"/>
          </a:p>
        </p:txBody>
      </p:sp>
      <p:sp>
        <p:nvSpPr>
          <p:cNvPr id="4" name="Slide Number Placeholder 3"/>
          <p:cNvSpPr>
            <a:spLocks noGrp="1"/>
          </p:cNvSpPr>
          <p:nvPr>
            <p:ph type="sldNum" sz="quarter" idx="10"/>
          </p:nvPr>
        </p:nvSpPr>
        <p:spPr/>
        <p:txBody>
          <a:bodyPr/>
          <a:lstStyle/>
          <a:p>
            <a:fld id="{EF70FE5F-5F98-40D8-A2AA-3E5D982CD59F}" type="slidenum">
              <a:rPr lang="en-US" smtClean="0"/>
              <a:t>9</a:t>
            </a:fld>
            <a:endParaRPr lang="en-US"/>
          </a:p>
        </p:txBody>
      </p:sp>
    </p:spTree>
    <p:extLst>
      <p:ext uri="{BB962C8B-B14F-4D97-AF65-F5344CB8AC3E}">
        <p14:creationId xmlns:p14="http://schemas.microsoft.com/office/powerpoint/2010/main" val="37567948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506A5A-04F8-4E84-90EF-BE74592597EC}" type="datetimeFigureOut">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385E8-AD1F-4CBB-8192-39B72AF416B9}" type="slidenum">
              <a:rPr lang="en-US" smtClean="0"/>
              <a:t>‹#›</a:t>
            </a:fld>
            <a:endParaRPr lang="en-US"/>
          </a:p>
        </p:txBody>
      </p:sp>
      <p:pic>
        <p:nvPicPr>
          <p:cNvPr id="7" name="Picture 6"/>
          <p:cNvPicPr>
            <a:picLocks noChangeAspect="1"/>
          </p:cNvPicPr>
          <p:nvPr userDrawn="1"/>
        </p:nvPicPr>
        <p:blipFill>
          <a:blip r:embed="rId2"/>
          <a:stretch>
            <a:fillRect/>
          </a:stretch>
        </p:blipFill>
        <p:spPr>
          <a:xfrm>
            <a:off x="4831016" y="5657612"/>
            <a:ext cx="2529967" cy="1056734"/>
          </a:xfrm>
          <a:prstGeom prst="rect">
            <a:avLst/>
          </a:prstGeom>
        </p:spPr>
      </p:pic>
    </p:spTree>
    <p:extLst>
      <p:ext uri="{BB962C8B-B14F-4D97-AF65-F5344CB8AC3E}">
        <p14:creationId xmlns:p14="http://schemas.microsoft.com/office/powerpoint/2010/main" val="1770526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506A5A-04F8-4E84-90EF-BE74592597EC}" type="datetimeFigureOut">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385E8-AD1F-4CBB-8192-39B72AF416B9}" type="slidenum">
              <a:rPr lang="en-US" smtClean="0"/>
              <a:t>‹#›</a:t>
            </a:fld>
            <a:endParaRPr lang="en-US"/>
          </a:p>
        </p:txBody>
      </p:sp>
    </p:spTree>
    <p:extLst>
      <p:ext uri="{BB962C8B-B14F-4D97-AF65-F5344CB8AC3E}">
        <p14:creationId xmlns:p14="http://schemas.microsoft.com/office/powerpoint/2010/main" val="2162740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506A5A-04F8-4E84-90EF-BE74592597EC}" type="datetimeFigureOut">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385E8-AD1F-4CBB-8192-39B72AF416B9}" type="slidenum">
              <a:rPr lang="en-US" smtClean="0"/>
              <a:t>‹#›</a:t>
            </a:fld>
            <a:endParaRPr lang="en-US"/>
          </a:p>
        </p:txBody>
      </p:sp>
    </p:spTree>
    <p:extLst>
      <p:ext uri="{BB962C8B-B14F-4D97-AF65-F5344CB8AC3E}">
        <p14:creationId xmlns:p14="http://schemas.microsoft.com/office/powerpoint/2010/main" val="4059063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506A5A-04F8-4E84-90EF-BE74592597EC}" type="datetimeFigureOut">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385E8-AD1F-4CBB-8192-39B72AF416B9}" type="slidenum">
              <a:rPr lang="en-US" smtClean="0"/>
              <a:t>‹#›</a:t>
            </a:fld>
            <a:endParaRPr lang="en-US"/>
          </a:p>
        </p:txBody>
      </p:sp>
    </p:spTree>
    <p:extLst>
      <p:ext uri="{BB962C8B-B14F-4D97-AF65-F5344CB8AC3E}">
        <p14:creationId xmlns:p14="http://schemas.microsoft.com/office/powerpoint/2010/main" val="1445120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506A5A-04F8-4E84-90EF-BE74592597EC}" type="datetimeFigureOut">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385E8-AD1F-4CBB-8192-39B72AF416B9}" type="slidenum">
              <a:rPr lang="en-US" smtClean="0"/>
              <a:t>‹#›</a:t>
            </a:fld>
            <a:endParaRPr lang="en-US"/>
          </a:p>
        </p:txBody>
      </p:sp>
    </p:spTree>
    <p:extLst>
      <p:ext uri="{BB962C8B-B14F-4D97-AF65-F5344CB8AC3E}">
        <p14:creationId xmlns:p14="http://schemas.microsoft.com/office/powerpoint/2010/main" val="1606976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506A5A-04F8-4E84-90EF-BE74592597EC}" type="datetimeFigureOut">
              <a:rPr lang="en-US" smtClean="0"/>
              <a:t>9/30/2019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385E8-AD1F-4CBB-8192-39B72AF416B9}" type="slidenum">
              <a:rPr lang="en-US" smtClean="0"/>
              <a:t>‹#›</a:t>
            </a:fld>
            <a:endParaRPr lang="en-US"/>
          </a:p>
        </p:txBody>
      </p:sp>
    </p:spTree>
    <p:extLst>
      <p:ext uri="{BB962C8B-B14F-4D97-AF65-F5344CB8AC3E}">
        <p14:creationId xmlns:p14="http://schemas.microsoft.com/office/powerpoint/2010/main" val="2323443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506A5A-04F8-4E84-90EF-BE74592597EC}" type="datetimeFigureOut">
              <a:rPr lang="en-US" smtClean="0"/>
              <a:t>9/30/2019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6385E8-AD1F-4CBB-8192-39B72AF416B9}" type="slidenum">
              <a:rPr lang="en-US" smtClean="0"/>
              <a:t>‹#›</a:t>
            </a:fld>
            <a:endParaRPr lang="en-US"/>
          </a:p>
        </p:txBody>
      </p:sp>
    </p:spTree>
    <p:extLst>
      <p:ext uri="{BB962C8B-B14F-4D97-AF65-F5344CB8AC3E}">
        <p14:creationId xmlns:p14="http://schemas.microsoft.com/office/powerpoint/2010/main" val="2202124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506A5A-04F8-4E84-90EF-BE74592597EC}" type="datetimeFigureOut">
              <a:rPr lang="en-US" smtClean="0"/>
              <a:t>9/30/2019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6385E8-AD1F-4CBB-8192-39B72AF416B9}" type="slidenum">
              <a:rPr lang="en-US" smtClean="0"/>
              <a:t>‹#›</a:t>
            </a:fld>
            <a:endParaRPr lang="en-US"/>
          </a:p>
        </p:txBody>
      </p:sp>
    </p:spTree>
    <p:extLst>
      <p:ext uri="{BB962C8B-B14F-4D97-AF65-F5344CB8AC3E}">
        <p14:creationId xmlns:p14="http://schemas.microsoft.com/office/powerpoint/2010/main" val="3522905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506A5A-04F8-4E84-90EF-BE74592597EC}" type="datetimeFigureOut">
              <a:rPr lang="en-US" smtClean="0"/>
              <a:t>9/30/2019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6385E8-AD1F-4CBB-8192-39B72AF416B9}" type="slidenum">
              <a:rPr lang="en-US" smtClean="0"/>
              <a:t>‹#›</a:t>
            </a:fld>
            <a:endParaRPr lang="en-US"/>
          </a:p>
        </p:txBody>
      </p:sp>
    </p:spTree>
    <p:extLst>
      <p:ext uri="{BB962C8B-B14F-4D97-AF65-F5344CB8AC3E}">
        <p14:creationId xmlns:p14="http://schemas.microsoft.com/office/powerpoint/2010/main" val="1989587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506A5A-04F8-4E84-90EF-BE74592597EC}" type="datetimeFigureOut">
              <a:rPr lang="en-US" smtClean="0"/>
              <a:t>9/30/2019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385E8-AD1F-4CBB-8192-39B72AF416B9}" type="slidenum">
              <a:rPr lang="en-US" smtClean="0"/>
              <a:t>‹#›</a:t>
            </a:fld>
            <a:endParaRPr lang="en-US"/>
          </a:p>
        </p:txBody>
      </p:sp>
    </p:spTree>
    <p:extLst>
      <p:ext uri="{BB962C8B-B14F-4D97-AF65-F5344CB8AC3E}">
        <p14:creationId xmlns:p14="http://schemas.microsoft.com/office/powerpoint/2010/main" val="3340110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506A5A-04F8-4E84-90EF-BE74592597EC}" type="datetimeFigureOut">
              <a:rPr lang="en-US" smtClean="0"/>
              <a:t>9/30/2019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385E8-AD1F-4CBB-8192-39B72AF416B9}" type="slidenum">
              <a:rPr lang="en-US" smtClean="0"/>
              <a:t>‹#›</a:t>
            </a:fld>
            <a:endParaRPr lang="en-US"/>
          </a:p>
        </p:txBody>
      </p:sp>
    </p:spTree>
    <p:extLst>
      <p:ext uri="{BB962C8B-B14F-4D97-AF65-F5344CB8AC3E}">
        <p14:creationId xmlns:p14="http://schemas.microsoft.com/office/powerpoint/2010/main" val="2485021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506A5A-04F8-4E84-90EF-BE74592597EC}" type="datetimeFigureOut">
              <a:rPr lang="en-US" smtClean="0"/>
              <a:t>9/30/2019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385E8-AD1F-4CBB-8192-39B72AF416B9}" type="slidenum">
              <a:rPr lang="en-US" smtClean="0"/>
              <a:t>‹#›</a:t>
            </a:fld>
            <a:endParaRPr lang="en-US"/>
          </a:p>
        </p:txBody>
      </p:sp>
    </p:spTree>
    <p:extLst>
      <p:ext uri="{BB962C8B-B14F-4D97-AF65-F5344CB8AC3E}">
        <p14:creationId xmlns:p14="http://schemas.microsoft.com/office/powerpoint/2010/main" val="9817738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3.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audio" Target="../media/media5.m4a"/><Relationship Id="rId7" Type="http://schemas.openxmlformats.org/officeDocument/2006/relationships/diagramLayout" Target="../diagrams/layout2.xml"/><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notesSlide" Target="../notesSlides/notesSlide5.xml"/><Relationship Id="rId10" Type="http://schemas.microsoft.com/office/2007/relationships/diagramDrawing" Target="../diagrams/drawing2.xml"/><Relationship Id="rId4" Type="http://schemas.openxmlformats.org/officeDocument/2006/relationships/slideLayout" Target="../slideLayouts/slideLayout2.xml"/><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147599"/>
            <a:ext cx="9144000" cy="2387600"/>
          </a:xfrm>
        </p:spPr>
        <p:txBody>
          <a:bodyPr>
            <a:normAutofit fontScale="90000"/>
          </a:bodyPr>
          <a:lstStyle/>
          <a:p>
            <a:pPr>
              <a:lnSpc>
                <a:spcPct val="100000"/>
              </a:lnSpc>
            </a:pPr>
            <a:r>
              <a:rPr lang="en-US" cap="all" dirty="0">
                <a:ea typeface="+mn-lt"/>
                <a:cs typeface="+mn-lt"/>
              </a:rPr>
              <a:t>Active Assailant: What to do?</a:t>
            </a:r>
            <a:br>
              <a:rPr lang="en-US" dirty="0"/>
            </a:br>
            <a:endParaRPr lang="en-US" dirty="0">
              <a:latin typeface="Microsoft JhengHei Light" panose="020B0304030504040204" pitchFamily="34" charset="-120"/>
              <a:ea typeface="Microsoft JhengHei Light" panose="020B0304030504040204" pitchFamily="34" charset="-120"/>
            </a:endParaRPr>
          </a:p>
        </p:txBody>
      </p:sp>
      <p:pic>
        <p:nvPicPr>
          <p:cNvPr id="3" name="Audio 2">
            <a:hlinkClick r:id="" action="ppaction://media"/>
            <a:extLst>
              <a:ext uri="{FF2B5EF4-FFF2-40B4-BE49-F238E27FC236}">
                <a16:creationId xmlns:a16="http://schemas.microsoft.com/office/drawing/2014/main" id="{40F839C6-CDB9-4B9F-9452-60F66E56D33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735131106"/>
      </p:ext>
    </p:extLst>
  </p:cSld>
  <p:clrMapOvr>
    <a:masterClrMapping/>
  </p:clrMapOvr>
  <mc:AlternateContent xmlns:mc="http://schemas.openxmlformats.org/markup-compatibility/2006">
    <mc:Choice xmlns:p14="http://schemas.microsoft.com/office/powerpoint/2010/main" Requires="p14">
      <p:transition spd="slow" p14:dur="2000" advTm="23252"/>
    </mc:Choice>
    <mc:Fallback>
      <p:transition spd="slow" advTm="23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61888"/>
            <a:ext cx="12192000" cy="896112"/>
          </a:xfrm>
          <a:solidFill>
            <a:srgbClr val="003399"/>
          </a:solidFill>
        </p:spPr>
        <p:txBody>
          <a:bodyPr>
            <a:normAutofit/>
          </a:bodyPr>
          <a:lstStyle/>
          <a:p>
            <a:pPr algn="ctr"/>
            <a:r>
              <a:rPr lang="en-US" dirty="0">
                <a:solidFill>
                  <a:schemeClr val="bg1"/>
                </a:solidFill>
              </a:rPr>
              <a:t>Age Appropriate Response</a:t>
            </a:r>
            <a:endParaRPr lang="en-US" dirty="0">
              <a:solidFill>
                <a:schemeClr val="bg1"/>
              </a:solidFill>
              <a:latin typeface="Microsoft JhengHei Light" panose="020B0304030504040204" pitchFamily="34" charset="-120"/>
              <a:ea typeface="Microsoft JhengHei Light" panose="020B0304030504040204" pitchFamily="34" charset="-120"/>
            </a:endParaRPr>
          </a:p>
        </p:txBody>
      </p:sp>
      <p:sp>
        <p:nvSpPr>
          <p:cNvPr id="3" name="Rectangle 2">
            <a:extLst>
              <a:ext uri="{FF2B5EF4-FFF2-40B4-BE49-F238E27FC236}">
                <a16:creationId xmlns:a16="http://schemas.microsoft.com/office/drawing/2014/main" id="{DCF3A2CF-4686-4A6A-8B4A-58E1D80319CC}"/>
              </a:ext>
            </a:extLst>
          </p:cNvPr>
          <p:cNvSpPr/>
          <p:nvPr/>
        </p:nvSpPr>
        <p:spPr>
          <a:xfrm>
            <a:off x="110836" y="335018"/>
            <a:ext cx="11970327" cy="5324535"/>
          </a:xfrm>
          <a:prstGeom prst="rect">
            <a:avLst/>
          </a:prstGeom>
        </p:spPr>
        <p:txBody>
          <a:bodyPr wrap="square">
            <a:spAutoFit/>
          </a:bodyPr>
          <a:lstStyle/>
          <a:p>
            <a:pPr>
              <a:lnSpc>
                <a:spcPct val="100000"/>
              </a:lnSpc>
              <a:spcBef>
                <a:spcPts val="0"/>
              </a:spcBef>
            </a:pPr>
            <a:r>
              <a:rPr lang="en-US" sz="2400" b="1" u="sng" dirty="0"/>
              <a:t>Middle through High School: </a:t>
            </a:r>
            <a:r>
              <a:rPr lang="en-US" dirty="0"/>
              <a:t>Students in middle and/or high school should follow the baseline principles outlined above within the general recommended procedures. These include:  </a:t>
            </a:r>
          </a:p>
          <a:p>
            <a:pPr>
              <a:lnSpc>
                <a:spcPct val="100000"/>
              </a:lnSpc>
              <a:spcBef>
                <a:spcPts val="0"/>
              </a:spcBef>
            </a:pPr>
            <a:endParaRPr lang="en-US" dirty="0"/>
          </a:p>
          <a:p>
            <a:pPr marL="742950" lvl="1" indent="-285750">
              <a:lnSpc>
                <a:spcPct val="100000"/>
              </a:lnSpc>
              <a:spcBef>
                <a:spcPts val="0"/>
              </a:spcBef>
              <a:buFont typeface="Courier New" panose="02070309020205020404" pitchFamily="49" charset="0"/>
              <a:buChar char="o"/>
            </a:pPr>
            <a:r>
              <a:rPr lang="en-US" sz="2000" dirty="0"/>
              <a:t>Quickly evacuate the building or run away from the threat </a:t>
            </a:r>
          </a:p>
          <a:p>
            <a:pPr marL="742950" lvl="1" indent="-285750">
              <a:lnSpc>
                <a:spcPct val="100000"/>
              </a:lnSpc>
              <a:spcBef>
                <a:spcPts val="0"/>
              </a:spcBef>
              <a:buFont typeface="Courier New" panose="02070309020205020404" pitchFamily="49" charset="0"/>
              <a:buChar char="o"/>
            </a:pPr>
            <a:r>
              <a:rPr lang="en-US" sz="2000" dirty="0"/>
              <a:t>Seek refuge at a safe location away from the threat </a:t>
            </a:r>
          </a:p>
          <a:p>
            <a:pPr marL="742950" lvl="1" indent="-285750">
              <a:lnSpc>
                <a:spcPct val="100000"/>
              </a:lnSpc>
              <a:spcBef>
                <a:spcPts val="0"/>
              </a:spcBef>
              <a:buFont typeface="Courier New" panose="02070309020205020404" pitchFamily="49" charset="0"/>
              <a:buChar char="o"/>
            </a:pPr>
            <a:r>
              <a:rPr lang="en-US" sz="2000" dirty="0"/>
              <a:t>Call 911 once at a safe location </a:t>
            </a:r>
          </a:p>
          <a:p>
            <a:pPr marL="742950" lvl="1" indent="-285750">
              <a:lnSpc>
                <a:spcPct val="100000"/>
              </a:lnSpc>
              <a:spcBef>
                <a:spcPts val="0"/>
              </a:spcBef>
              <a:buFont typeface="Courier New" panose="02070309020205020404" pitchFamily="49" charset="0"/>
              <a:buChar char="o"/>
            </a:pPr>
            <a:r>
              <a:rPr lang="en-US" sz="2000" dirty="0"/>
              <a:t>Remain at the safe location unless directed otherwise by law enforcement   </a:t>
            </a:r>
          </a:p>
          <a:p>
            <a:pPr marL="742950" lvl="1" indent="-285750">
              <a:lnSpc>
                <a:spcPct val="100000"/>
              </a:lnSpc>
              <a:spcBef>
                <a:spcPts val="0"/>
              </a:spcBef>
              <a:buFont typeface="Courier New" panose="02070309020205020404" pitchFamily="49" charset="0"/>
              <a:buChar char="o"/>
            </a:pPr>
            <a:r>
              <a:rPr lang="en-US" sz="2000" dirty="0"/>
              <a:t>When escaping is not a safe option (i.e. second or third floor of building), and there are no school employees or first responders present to provide instructions, their best option might be to lockdown inside a nearby room.   </a:t>
            </a:r>
          </a:p>
          <a:p>
            <a:pPr marL="742950" lvl="1" indent="-285750">
              <a:lnSpc>
                <a:spcPct val="100000"/>
              </a:lnSpc>
              <a:spcBef>
                <a:spcPts val="0"/>
              </a:spcBef>
              <a:buFont typeface="Courier New" panose="02070309020205020404" pitchFamily="49" charset="0"/>
              <a:buChar char="o"/>
            </a:pPr>
            <a:r>
              <a:rPr lang="en-US" sz="2000" dirty="0"/>
              <a:t>Quickly enter the nearest room, lock the door, if possible, and barricade or obstruct the doorway with available furniture, if safe to do so. </a:t>
            </a:r>
          </a:p>
          <a:p>
            <a:pPr marL="742950" lvl="1" indent="-285750">
              <a:lnSpc>
                <a:spcPct val="100000"/>
              </a:lnSpc>
              <a:spcBef>
                <a:spcPts val="0"/>
              </a:spcBef>
              <a:buFont typeface="Courier New" panose="02070309020205020404" pitchFamily="49" charset="0"/>
              <a:buChar char="o"/>
            </a:pPr>
            <a:r>
              <a:rPr lang="en-US" sz="2000" dirty="0"/>
              <a:t>Move to the hard corner area inside the room  </a:t>
            </a:r>
          </a:p>
          <a:p>
            <a:pPr marL="742950" lvl="1" indent="-285750">
              <a:lnSpc>
                <a:spcPct val="100000"/>
              </a:lnSpc>
              <a:spcBef>
                <a:spcPts val="0"/>
              </a:spcBef>
              <a:buFont typeface="Courier New" panose="02070309020205020404" pitchFamily="49" charset="0"/>
              <a:buChar char="o"/>
            </a:pPr>
            <a:r>
              <a:rPr lang="en-US" sz="2000" dirty="0"/>
              <a:t>Be prepared to defend themselves if the assailant gets into the room.          </a:t>
            </a:r>
          </a:p>
          <a:p>
            <a:pPr marL="742950" lvl="1" indent="-285750">
              <a:lnSpc>
                <a:spcPct val="100000"/>
              </a:lnSpc>
              <a:spcBef>
                <a:spcPts val="0"/>
              </a:spcBef>
              <a:buFont typeface="Courier New" panose="02070309020205020404" pitchFamily="49" charset="0"/>
              <a:buChar char="o"/>
            </a:pPr>
            <a:r>
              <a:rPr lang="en-US" sz="2000" dirty="0"/>
              <a:t>Follow all instructions from police that are on scene </a:t>
            </a:r>
          </a:p>
          <a:p>
            <a:pPr marL="742950" lvl="1" indent="-285750">
              <a:lnSpc>
                <a:spcPct val="100000"/>
              </a:lnSpc>
              <a:spcBef>
                <a:spcPts val="0"/>
              </a:spcBef>
              <a:buFont typeface="Courier New" panose="02070309020205020404" pitchFamily="49" charset="0"/>
              <a:buChar char="o"/>
            </a:pPr>
            <a:r>
              <a:rPr lang="en-US" sz="2000" dirty="0"/>
              <a:t>Present themselves to police as non-threatening by putting their hands high above their heads with fingers open.</a:t>
            </a:r>
            <a:endParaRPr lang="en-US" dirty="0"/>
          </a:p>
        </p:txBody>
      </p:sp>
      <p:pic>
        <p:nvPicPr>
          <p:cNvPr id="4" name="Audio 3">
            <a:hlinkClick r:id="" action="ppaction://media"/>
            <a:extLst>
              <a:ext uri="{FF2B5EF4-FFF2-40B4-BE49-F238E27FC236}">
                <a16:creationId xmlns:a16="http://schemas.microsoft.com/office/drawing/2014/main" id="{3819E8AC-0AC8-4118-9B44-54ED05FF4A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72187392"/>
      </p:ext>
    </p:extLst>
  </p:cSld>
  <p:clrMapOvr>
    <a:masterClrMapping/>
  </p:clrMapOvr>
  <mc:AlternateContent xmlns:mc="http://schemas.openxmlformats.org/markup-compatibility/2006">
    <mc:Choice xmlns:p14="http://schemas.microsoft.com/office/powerpoint/2010/main" Requires="p14">
      <p:transition spd="slow" p14:dur="2000" advTm="27929"/>
    </mc:Choice>
    <mc:Fallback>
      <p:transition spd="slow" advTm="27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4" fill="hold" grpId="0" nodeType="afterEffect">
                                  <p:stCondLst>
                                    <p:cond delay="25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61888"/>
            <a:ext cx="12192000" cy="896112"/>
          </a:xfrm>
          <a:solidFill>
            <a:srgbClr val="003399"/>
          </a:solidFill>
        </p:spPr>
        <p:txBody>
          <a:bodyPr/>
          <a:lstStyle/>
          <a:p>
            <a:pPr algn="ctr"/>
            <a:r>
              <a:rPr lang="en-US" dirty="0">
                <a:solidFill>
                  <a:schemeClr val="bg1"/>
                </a:solidFill>
                <a:latin typeface="Microsoft JhengHei Light" panose="020B0304030504040204" pitchFamily="34" charset="-120"/>
                <a:ea typeface="Microsoft JhengHei Light" panose="020B0304030504040204" pitchFamily="34" charset="-120"/>
              </a:rPr>
              <a:t>Conclusion</a:t>
            </a:r>
          </a:p>
        </p:txBody>
      </p:sp>
      <p:pic>
        <p:nvPicPr>
          <p:cNvPr id="5" name="Picture 4">
            <a:extLst>
              <a:ext uri="{FF2B5EF4-FFF2-40B4-BE49-F238E27FC236}">
                <a16:creationId xmlns:a16="http://schemas.microsoft.com/office/drawing/2014/main" id="{B61DBB98-F47B-4F1F-8184-278611ADD5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7356" y="1683765"/>
            <a:ext cx="6319485" cy="2639567"/>
          </a:xfrm>
          <a:prstGeom prst="rect">
            <a:avLst/>
          </a:prstGeom>
        </p:spPr>
      </p:pic>
      <p:pic>
        <p:nvPicPr>
          <p:cNvPr id="3" name="Audio 2">
            <a:hlinkClick r:id="" action="ppaction://media"/>
            <a:extLst>
              <a:ext uri="{FF2B5EF4-FFF2-40B4-BE49-F238E27FC236}">
                <a16:creationId xmlns:a16="http://schemas.microsoft.com/office/drawing/2014/main" id="{B1EFCD9A-917F-45A3-B246-D8B16ADC59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17077376"/>
      </p:ext>
    </p:extLst>
  </p:cSld>
  <p:clrMapOvr>
    <a:masterClrMapping/>
  </p:clrMapOvr>
  <mc:AlternateContent xmlns:mc="http://schemas.openxmlformats.org/markup-compatibility/2006">
    <mc:Choice xmlns:p14="http://schemas.microsoft.com/office/powerpoint/2010/main" Requires="p14">
      <p:transition spd="slow" p14:dur="2000" advTm="46670"/>
    </mc:Choice>
    <mc:Fallback>
      <p:transition spd="slow" advTm="46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4" fill="hold" grpId="0" nodeType="afterEffect">
                                  <p:stCondLst>
                                    <p:cond delay="25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par>
                                <p:cTn id="12" presetID="10" presetClass="exit" presetSubtype="0" fill="hold" grpId="1" nodeType="with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par>
                          <p:cTn id="15" fill="hold">
                            <p:stCondLst>
                              <p:cond delay="75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2" grpId="0" animBg="1"/>
      <p:bldP spid="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25" y="123826"/>
            <a:ext cx="11268075" cy="5724524"/>
          </a:xfrm>
        </p:spPr>
        <p:txBody>
          <a:bodyPr>
            <a:noAutofit/>
          </a:bodyPr>
          <a:lstStyle/>
          <a:p>
            <a:pPr>
              <a:buFont typeface="Wingdings" panose="05000000000000000000" pitchFamily="2" charset="2"/>
              <a:buChar char="q"/>
            </a:pPr>
            <a:r>
              <a:rPr lang="en-US" sz="2200" dirty="0"/>
              <a:t>Following the tragic event that took place at Marjory Stoneman Douglas High School in Parkland, Florida, Governor DeSantis signed Executive Order 19-45, entitled “Ensuring the Safety of Our Children in Our Schools.”  Although it is true that school safety has improved significantly over the years, there are still several questions and concerns from parents, staff, and the community regarding school safety.  Targeted violent attacks at schools still occur from time to time and schools are continuously taking assertive steps to prevent attacks.  However, if prevention efforts fail, schools must have viable plans in place to minimize the negative impacts an active assailant/shooter could have on a school.  This has resulted in the State of Florida mandating all schools establish active assailant/shooter procedures.      </a:t>
            </a:r>
          </a:p>
          <a:p>
            <a:pPr>
              <a:buFont typeface="Wingdings" panose="05000000000000000000" pitchFamily="2" charset="2"/>
              <a:buChar char="q"/>
            </a:pPr>
            <a:r>
              <a:rPr lang="en-US" sz="2200" dirty="0"/>
              <a:t> The purpose of these procedures is to ensure that there are practical guidelines in place to protect students, staff, and visitors in the event of an active assailant/shooter on school grounds or in the school building.  Active Assailant/Shooter is a term used by law enforcement to describe a situation in which a shooting (or violent assault) is actively in progress.  A coalition of U.S. government agencies – including the FBI and DHS formally defined an active assailant/shooter as an individual actively engaged in killing or attempting to kill people in a confined and populated space.  To minimize the negative impacts from such an event, The Governing Board has developed Standardized Operating Procedures (SOP) for an Active Assailant/Shooter incident. </a:t>
            </a:r>
          </a:p>
          <a:p>
            <a:pPr lvl="1">
              <a:lnSpc>
                <a:spcPct val="120000"/>
              </a:lnSpc>
            </a:pPr>
            <a:endParaRPr lang="en-US" sz="1800" dirty="0">
              <a:solidFill>
                <a:srgbClr val="003399"/>
              </a:solidFill>
              <a:latin typeface="Microsoft JhengHei Light" panose="020B0304030504040204" pitchFamily="34" charset="-120"/>
              <a:ea typeface="Microsoft JhengHei Light" panose="020B0304030504040204" pitchFamily="34" charset="-120"/>
            </a:endParaRPr>
          </a:p>
        </p:txBody>
      </p:sp>
      <p:sp>
        <p:nvSpPr>
          <p:cNvPr id="2" name="Title 1"/>
          <p:cNvSpPr>
            <a:spLocks noGrp="1"/>
          </p:cNvSpPr>
          <p:nvPr>
            <p:ph type="title"/>
          </p:nvPr>
        </p:nvSpPr>
        <p:spPr>
          <a:xfrm>
            <a:off x="0" y="5961888"/>
            <a:ext cx="12192000" cy="896112"/>
          </a:xfrm>
          <a:solidFill>
            <a:srgbClr val="003399"/>
          </a:solidFill>
        </p:spPr>
        <p:txBody>
          <a:bodyPr/>
          <a:lstStyle/>
          <a:p>
            <a:pPr algn="ctr"/>
            <a:r>
              <a:rPr lang="en-US" dirty="0">
                <a:solidFill>
                  <a:schemeClr val="bg1"/>
                </a:solidFill>
              </a:rPr>
              <a:t>Overview/Introduction</a:t>
            </a:r>
            <a:endParaRPr lang="en-US" dirty="0">
              <a:solidFill>
                <a:schemeClr val="bg1"/>
              </a:solidFill>
              <a:latin typeface="Microsoft JhengHei Light" panose="020B0304030504040204" pitchFamily="34" charset="-120"/>
              <a:ea typeface="Microsoft JhengHei Light" panose="020B0304030504040204" pitchFamily="34" charset="-120"/>
            </a:endParaRPr>
          </a:p>
        </p:txBody>
      </p:sp>
      <p:pic>
        <p:nvPicPr>
          <p:cNvPr id="4" name="Audio 3">
            <a:hlinkClick r:id="" action="ppaction://media"/>
            <a:extLst>
              <a:ext uri="{FF2B5EF4-FFF2-40B4-BE49-F238E27FC236}">
                <a16:creationId xmlns:a16="http://schemas.microsoft.com/office/drawing/2014/main" id="{8D782E7B-1531-4838-BE89-0229F0021ED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856869268"/>
      </p:ext>
    </p:extLst>
  </p:cSld>
  <p:clrMapOvr>
    <a:masterClrMapping/>
  </p:clrMapOvr>
  <mc:AlternateContent xmlns:mc="http://schemas.openxmlformats.org/markup-compatibility/2006">
    <mc:Choice xmlns:p14="http://schemas.microsoft.com/office/powerpoint/2010/main" Requires="p14">
      <p:transition spd="slow" p14:dur="2000" advTm="49498"/>
    </mc:Choice>
    <mc:Fallback>
      <p:transition spd="slow" advTm="49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4" fill="hold" grpId="0" nodeType="afterEffect">
                                  <p:stCondLst>
                                    <p:cond delay="25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ppt_x"/>
                                          </p:val>
                                        </p:tav>
                                        <p:tav tm="100000">
                                          <p:val>
                                            <p:strVal val="#ppt_x"/>
                                          </p:val>
                                        </p:tav>
                                      </p:tavLst>
                                    </p:anim>
                                    <p:anim calcmode="lin" valueType="num">
                                      <p:cBhvr additive="base">
                                        <p:cTn id="11"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61888"/>
            <a:ext cx="12192000" cy="896112"/>
          </a:xfrm>
          <a:solidFill>
            <a:srgbClr val="003399"/>
          </a:solidFill>
        </p:spPr>
        <p:txBody>
          <a:bodyPr/>
          <a:lstStyle/>
          <a:p>
            <a:pPr algn="ctr"/>
            <a:r>
              <a:rPr lang="en-US" dirty="0">
                <a:solidFill>
                  <a:schemeClr val="bg1"/>
                </a:solidFill>
              </a:rPr>
              <a:t>Basic Concepts/Strategies for Active Assailants</a:t>
            </a:r>
            <a:endParaRPr lang="en-US" dirty="0">
              <a:solidFill>
                <a:schemeClr val="bg1"/>
              </a:solidFill>
              <a:latin typeface="Microsoft JhengHei Light" panose="020B0304030504040204" pitchFamily="34" charset="-120"/>
              <a:ea typeface="Microsoft JhengHei Light" panose="020B0304030504040204" pitchFamily="34" charset="-120"/>
            </a:endParaRPr>
          </a:p>
        </p:txBody>
      </p:sp>
      <p:sp>
        <p:nvSpPr>
          <p:cNvPr id="3" name="Content Placeholder 2"/>
          <p:cNvSpPr>
            <a:spLocks noGrp="1"/>
          </p:cNvSpPr>
          <p:nvPr>
            <p:ph idx="1"/>
          </p:nvPr>
        </p:nvSpPr>
        <p:spPr>
          <a:xfrm>
            <a:off x="69273" y="76200"/>
            <a:ext cx="7181173" cy="5885687"/>
          </a:xfrm>
        </p:spPr>
        <p:txBody>
          <a:bodyPr>
            <a:normAutofit fontScale="85000" lnSpcReduction="10000"/>
          </a:bodyPr>
          <a:lstStyle/>
          <a:p>
            <a:pPr>
              <a:lnSpc>
                <a:spcPct val="100000"/>
              </a:lnSpc>
              <a:spcBef>
                <a:spcPts val="0"/>
              </a:spcBef>
              <a:buFont typeface="Wingdings" panose="05000000000000000000" pitchFamily="2" charset="2"/>
              <a:buChar char="q"/>
            </a:pPr>
            <a:r>
              <a:rPr lang="en-US" dirty="0"/>
              <a:t>Premise:  Most of the procedures currently being taught focus on removing yourself away from a threat and defending yourself as a last resort.</a:t>
            </a:r>
          </a:p>
          <a:p>
            <a:pPr lvl="1">
              <a:lnSpc>
                <a:spcPct val="100000"/>
              </a:lnSpc>
              <a:spcBef>
                <a:spcPts val="0"/>
              </a:spcBef>
              <a:buFont typeface="Wingdings" panose="05000000000000000000" pitchFamily="2" charset="2"/>
              <a:buChar char="§"/>
            </a:pPr>
            <a:r>
              <a:rPr lang="en-US" dirty="0"/>
              <a:t>RHF (Run – Hide – Fight)</a:t>
            </a:r>
          </a:p>
          <a:p>
            <a:pPr lvl="1">
              <a:lnSpc>
                <a:spcPct val="100000"/>
              </a:lnSpc>
              <a:spcBef>
                <a:spcPts val="0"/>
              </a:spcBef>
              <a:buFont typeface="Wingdings" panose="05000000000000000000" pitchFamily="2" charset="2"/>
              <a:buChar char="§"/>
            </a:pPr>
            <a:r>
              <a:rPr lang="en-US" dirty="0"/>
              <a:t>ADD (Avoid – Deny – Defend)</a:t>
            </a:r>
          </a:p>
          <a:p>
            <a:pPr lvl="1">
              <a:lnSpc>
                <a:spcPct val="100000"/>
              </a:lnSpc>
              <a:spcBef>
                <a:spcPts val="0"/>
              </a:spcBef>
              <a:buFont typeface="Wingdings" panose="05000000000000000000" pitchFamily="2" charset="2"/>
              <a:buChar char="§"/>
            </a:pPr>
            <a:r>
              <a:rPr lang="en-US" dirty="0"/>
              <a:t>ABC (Avoid – Barricade – Confront)</a:t>
            </a:r>
          </a:p>
          <a:p>
            <a:pPr>
              <a:lnSpc>
                <a:spcPct val="100000"/>
              </a:lnSpc>
              <a:spcBef>
                <a:spcPts val="0"/>
              </a:spcBef>
              <a:buFont typeface="Wingdings" panose="05000000000000000000" pitchFamily="2" charset="2"/>
              <a:buChar char="q"/>
            </a:pPr>
            <a:r>
              <a:rPr lang="en-US" dirty="0"/>
              <a:t>Goal:   Most of the procedures currently being taught focus on removing yourself away from a threat and defending yourself as a last resort.  A viable strategy to safeguard yourself during an active assailant/shooter incident is to create time, distance, and shielding between you and the threat. </a:t>
            </a:r>
          </a:p>
          <a:p>
            <a:pPr lvl="1">
              <a:lnSpc>
                <a:spcPct val="100000"/>
              </a:lnSpc>
              <a:spcBef>
                <a:spcPts val="0"/>
              </a:spcBef>
              <a:buFont typeface="Wingdings" panose="05000000000000000000" pitchFamily="2" charset="2"/>
              <a:buChar char="§"/>
            </a:pPr>
            <a:r>
              <a:rPr lang="en-US" dirty="0"/>
              <a:t>Methods: This can be accomplished by evacuating a building or running away from the threat</a:t>
            </a:r>
          </a:p>
          <a:p>
            <a:pPr lvl="1">
              <a:lnSpc>
                <a:spcPct val="100000"/>
              </a:lnSpc>
              <a:spcBef>
                <a:spcPts val="0"/>
              </a:spcBef>
              <a:buFont typeface="Wingdings" panose="05000000000000000000" pitchFamily="2" charset="2"/>
              <a:buChar char="§"/>
            </a:pPr>
            <a:r>
              <a:rPr lang="en-US" dirty="0"/>
              <a:t>Locking down inside classrooms or offices, barricading and/or obstructing entrance ways into rooms, moving behind objects to shield yourself from possible gunfire</a:t>
            </a:r>
          </a:p>
          <a:p>
            <a:pPr lvl="1">
              <a:lnSpc>
                <a:spcPct val="100000"/>
              </a:lnSpc>
              <a:spcBef>
                <a:spcPts val="0"/>
              </a:spcBef>
              <a:buFont typeface="Wingdings" panose="05000000000000000000" pitchFamily="2" charset="2"/>
              <a:buChar char="§"/>
            </a:pPr>
            <a:r>
              <a:rPr lang="en-US" dirty="0"/>
              <a:t>Defending yourself by engaging the assailant/shooter as a desperate last resort.  </a:t>
            </a:r>
            <a:endParaRPr lang="en-US" dirty="0">
              <a:latin typeface="Microsoft JhengHei Light" panose="020B0304030504040204" pitchFamily="34" charset="-120"/>
              <a:ea typeface="Microsoft JhengHei Light" panose="020B0304030504040204" pitchFamily="34" charset="-12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0446" y="1648691"/>
            <a:ext cx="4298355" cy="3224346"/>
          </a:xfrm>
          <a:prstGeom prst="rect">
            <a:avLst/>
          </a:prstGeom>
          <a:effectLst>
            <a:reflection blurRad="6350" stA="52000" endA="300" endPos="24000" dist="38100" dir="5400000" sy="-100000" algn="bl" rotWithShape="0"/>
          </a:effectLst>
          <a:scene3d>
            <a:camera prst="orthographicFront"/>
            <a:lightRig rig="threePt" dir="t"/>
          </a:scene3d>
          <a:sp3d/>
        </p:spPr>
      </p:pic>
      <p:pic>
        <p:nvPicPr>
          <p:cNvPr id="4" name="Audio 3">
            <a:hlinkClick r:id="" action="ppaction://media"/>
            <a:extLst>
              <a:ext uri="{FF2B5EF4-FFF2-40B4-BE49-F238E27FC236}">
                <a16:creationId xmlns:a16="http://schemas.microsoft.com/office/drawing/2014/main" id="{F4A401D6-016C-4A6A-AFD4-46DDEA0837E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907260000"/>
      </p:ext>
    </p:extLst>
  </p:cSld>
  <p:clrMapOvr>
    <a:masterClrMapping/>
  </p:clrMapOvr>
  <mc:AlternateContent xmlns:mc="http://schemas.openxmlformats.org/markup-compatibility/2006">
    <mc:Choice xmlns:p14="http://schemas.microsoft.com/office/powerpoint/2010/main" Requires="p14">
      <p:transition spd="slow" p14:dur="2000" advTm="77999"/>
    </mc:Choice>
    <mc:Fallback>
      <p:transition spd="slow" advTm="77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4" fill="hold" grpId="0" nodeType="afterEffect">
                                  <p:stCondLst>
                                    <p:cond delay="25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750"/>
                            </p:stCondLst>
                            <p:childTnLst>
                              <p:par>
                                <p:cTn id="13" presetID="10" presetClass="entr" presetSubtype="0" fill="hold"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500"/>
                                        <p:tgtEl>
                                          <p:spTgt spid="3">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fade">
                                      <p:cBhvr>
                                        <p:cTn id="50" dur="500"/>
                                        <p:tgtEl>
                                          <p:spTgt spid="3">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Effect transition="in" filter="fade">
                                      <p:cBhvr>
                                        <p:cTn id="5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705392637"/>
              </p:ext>
            </p:extLst>
          </p:nvPr>
        </p:nvGraphicFramePr>
        <p:xfrm>
          <a:off x="1000368" y="272105"/>
          <a:ext cx="10559454"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p:cNvSpPr>
            <a:spLocks noGrp="1"/>
          </p:cNvSpPr>
          <p:nvPr>
            <p:ph type="title"/>
          </p:nvPr>
        </p:nvSpPr>
        <p:spPr>
          <a:xfrm>
            <a:off x="0" y="5961888"/>
            <a:ext cx="12192000" cy="896112"/>
          </a:xfrm>
          <a:solidFill>
            <a:srgbClr val="003399"/>
          </a:solidFill>
        </p:spPr>
        <p:txBody>
          <a:bodyPr/>
          <a:lstStyle/>
          <a:p>
            <a:pPr algn="ctr"/>
            <a:r>
              <a:rPr lang="en-US" dirty="0">
                <a:solidFill>
                  <a:schemeClr val="bg1"/>
                </a:solidFill>
              </a:rPr>
              <a:t>Preparedness</a:t>
            </a:r>
            <a:endParaRPr lang="en-US" dirty="0">
              <a:solidFill>
                <a:schemeClr val="bg1"/>
              </a:solidFill>
              <a:latin typeface="Microsoft JhengHei Light" panose="020B0304030504040204" pitchFamily="34" charset="-120"/>
              <a:ea typeface="Microsoft JhengHei Light" panose="020B0304030504040204" pitchFamily="34" charset="-120"/>
            </a:endParaRPr>
          </a:p>
        </p:txBody>
      </p:sp>
      <p:pic>
        <p:nvPicPr>
          <p:cNvPr id="3" name="Audio 2">
            <a:hlinkClick r:id="" action="ppaction://media"/>
            <a:extLst>
              <a:ext uri="{FF2B5EF4-FFF2-40B4-BE49-F238E27FC236}">
                <a16:creationId xmlns:a16="http://schemas.microsoft.com/office/drawing/2014/main" id="{9F7D49F7-666E-45C5-9198-3DD0682B4FD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01570372"/>
      </p:ext>
    </p:extLst>
  </p:cSld>
  <p:clrMapOvr>
    <a:masterClrMapping/>
  </p:clrMapOvr>
  <mc:AlternateContent xmlns:mc="http://schemas.openxmlformats.org/markup-compatibility/2006">
    <mc:Choice xmlns:p14="http://schemas.microsoft.com/office/powerpoint/2010/main" Requires="p14">
      <p:transition spd="slow" p14:dur="2000" advTm="174161"/>
    </mc:Choice>
    <mc:Fallback>
      <p:transition spd="slow" advTm="174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4" fill="hold" grpId="0" nodeType="afterEffect">
                                  <p:stCondLst>
                                    <p:cond delay="25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750"/>
                            </p:stCondLst>
                            <p:childTnLst>
                              <p:par>
                                <p:cTn id="13" presetID="22" presetClass="entr" presetSubtype="8" fill="hold" grpId="0"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Graphic spid="4" grpId="0">
        <p:bldAsOne/>
      </p:bldGraphic>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61888"/>
            <a:ext cx="12192000" cy="896112"/>
          </a:xfrm>
          <a:solidFill>
            <a:srgbClr val="003399"/>
          </a:solidFill>
        </p:spPr>
        <p:txBody>
          <a:bodyPr/>
          <a:lstStyle/>
          <a:p>
            <a:pPr algn="ctr"/>
            <a:r>
              <a:rPr lang="en-US" dirty="0">
                <a:solidFill>
                  <a:schemeClr val="bg1"/>
                </a:solidFill>
              </a:rPr>
              <a:t>Recommended Procedures</a:t>
            </a:r>
            <a:endParaRPr lang="en-US" dirty="0">
              <a:solidFill>
                <a:schemeClr val="bg1"/>
              </a:solidFill>
              <a:latin typeface="Microsoft JhengHei Light" panose="020B0304030504040204" pitchFamily="34" charset="-120"/>
              <a:ea typeface="Microsoft JhengHei Light" panose="020B0304030504040204" pitchFamily="34" charset="-120"/>
            </a:endParaRPr>
          </a:p>
        </p:txBody>
      </p:sp>
      <p:sp>
        <p:nvSpPr>
          <p:cNvPr id="3" name="Content Placeholder 2"/>
          <p:cNvSpPr>
            <a:spLocks noGrp="1"/>
          </p:cNvSpPr>
          <p:nvPr>
            <p:ph idx="1"/>
          </p:nvPr>
        </p:nvSpPr>
        <p:spPr>
          <a:xfrm>
            <a:off x="96982" y="175236"/>
            <a:ext cx="7377545" cy="5398250"/>
          </a:xfrm>
        </p:spPr>
        <p:txBody>
          <a:bodyPr>
            <a:normAutofit fontScale="62500" lnSpcReduction="20000"/>
          </a:bodyPr>
          <a:lstStyle/>
          <a:p>
            <a:pPr>
              <a:lnSpc>
                <a:spcPct val="100000"/>
              </a:lnSpc>
              <a:spcBef>
                <a:spcPts val="0"/>
              </a:spcBef>
            </a:pPr>
            <a:r>
              <a:rPr lang="en-US" dirty="0"/>
              <a:t>If an administrator, teacher, or staff member becomes aware of an active assailant/shooter, they should take immediate steps to safeguard themselves.  Once at a safe location, they should initiate a Code Red using all available communication means.  The TAP App system should be activated as soon as possible.  If making an announcement over the PA system, use plain language and state, “This is a Code Red – Lockdown – Lockdown – Lockdown.”  Repeat this announcement three times, if safe to do so.  The PA alert should also include the location of the incident so that decisions can be made whether to take shelter or direction in which to escape</a:t>
            </a:r>
          </a:p>
          <a:p>
            <a:pPr marL="800100" lvl="1" indent="-342900">
              <a:lnSpc>
                <a:spcPct val="100000"/>
              </a:lnSpc>
              <a:spcBef>
                <a:spcPts val="0"/>
              </a:spcBef>
              <a:buFont typeface="+mj-lt"/>
              <a:buAutoNum type="arabicPeriod"/>
            </a:pPr>
            <a:r>
              <a:rPr lang="en-US" sz="2900" dirty="0"/>
              <a:t>Control access points into buildings (i.e. CCTV, Remote Buzz-in, Visitor Screening) </a:t>
            </a:r>
          </a:p>
          <a:p>
            <a:pPr marL="800100" lvl="1" indent="-342900">
              <a:lnSpc>
                <a:spcPct val="100000"/>
              </a:lnSpc>
              <a:spcBef>
                <a:spcPts val="0"/>
              </a:spcBef>
              <a:buFont typeface="+mj-lt"/>
              <a:buAutoNum type="arabicPeriod"/>
            </a:pPr>
            <a:r>
              <a:rPr lang="en-US" sz="2900" dirty="0"/>
              <a:t>Keep classroom doors locked during the school day when classes are in session </a:t>
            </a:r>
          </a:p>
          <a:p>
            <a:pPr marL="800100" lvl="1" indent="-342900">
              <a:lnSpc>
                <a:spcPct val="100000"/>
              </a:lnSpc>
              <a:spcBef>
                <a:spcPts val="0"/>
              </a:spcBef>
              <a:buFont typeface="+mj-lt"/>
              <a:buAutoNum type="arabicPeriod"/>
            </a:pPr>
            <a:r>
              <a:rPr lang="en-US" sz="2900" dirty="0"/>
              <a:t>Develop clear, concise, and easy-to-follow emergency procedures </a:t>
            </a:r>
          </a:p>
          <a:p>
            <a:pPr marL="800100" lvl="1" indent="-342900">
              <a:lnSpc>
                <a:spcPct val="100000"/>
              </a:lnSpc>
              <a:spcBef>
                <a:spcPts val="0"/>
              </a:spcBef>
              <a:buFont typeface="+mj-lt"/>
              <a:buAutoNum type="arabicPeriod"/>
            </a:pPr>
            <a:r>
              <a:rPr lang="en-US" sz="2900" dirty="0"/>
              <a:t>Enhance safety by identifying (and marking) hard corners inside classrooms </a:t>
            </a:r>
          </a:p>
          <a:p>
            <a:pPr marL="800100" lvl="1" indent="-342900">
              <a:lnSpc>
                <a:spcPct val="100000"/>
              </a:lnSpc>
              <a:spcBef>
                <a:spcPts val="0"/>
              </a:spcBef>
              <a:buFont typeface="+mj-lt"/>
              <a:buAutoNum type="arabicPeriod"/>
            </a:pPr>
            <a:r>
              <a:rPr lang="en-US" sz="2900" dirty="0"/>
              <a:t>Assure the school has multiple and reliable ways to communicate during emergencies </a:t>
            </a:r>
          </a:p>
          <a:p>
            <a:pPr marL="800100" lvl="1" indent="-342900">
              <a:lnSpc>
                <a:spcPct val="100000"/>
              </a:lnSpc>
              <a:spcBef>
                <a:spcPts val="0"/>
              </a:spcBef>
              <a:buFont typeface="+mj-lt"/>
              <a:buAutoNum type="arabicPeriod"/>
            </a:pPr>
            <a:r>
              <a:rPr lang="en-US" sz="2900" dirty="0"/>
              <a:t>Practice active assailant/shooter procedures by performing drills and training  </a:t>
            </a:r>
          </a:p>
          <a:p>
            <a:pPr marL="800100" lvl="1" indent="-342900">
              <a:lnSpc>
                <a:spcPct val="100000"/>
              </a:lnSpc>
              <a:spcBef>
                <a:spcPts val="0"/>
              </a:spcBef>
              <a:buFont typeface="+mj-lt"/>
              <a:buAutoNum type="arabicPeriod"/>
            </a:pPr>
            <a:r>
              <a:rPr lang="en-US" sz="2900" dirty="0"/>
              <a:t>Coordinate drills and training with local police and emergency responders</a:t>
            </a:r>
            <a:endParaRPr lang="en-US" sz="2600" dirty="0">
              <a:solidFill>
                <a:srgbClr val="003399"/>
              </a:solidFill>
              <a:latin typeface="Microsoft JhengHei Light" panose="020B0304030504040204" pitchFamily="34" charset="-120"/>
              <a:ea typeface="Microsoft JhengHei Light" panose="020B0304030504040204" pitchFamily="34" charset="-120"/>
            </a:endParaRPr>
          </a:p>
          <a:p>
            <a:pPr>
              <a:lnSpc>
                <a:spcPct val="100000"/>
              </a:lnSpc>
            </a:pPr>
            <a:endParaRPr lang="en-US" sz="2400" dirty="0">
              <a:solidFill>
                <a:srgbClr val="003399"/>
              </a:solidFill>
              <a:latin typeface="Microsoft JhengHei Light" panose="020B0304030504040204" pitchFamily="34" charset="-120"/>
              <a:ea typeface="Microsoft JhengHei Light" panose="020B0304030504040204" pitchFamily="34" charset="-120"/>
            </a:endParaRPr>
          </a:p>
          <a:p>
            <a:endParaRPr lang="en-US" dirty="0">
              <a:solidFill>
                <a:srgbClr val="003399"/>
              </a:solidFill>
              <a:latin typeface="Microsoft JhengHei Light" panose="020B0304030504040204" pitchFamily="34" charset="-120"/>
              <a:ea typeface="Microsoft JhengHei Light" panose="020B0304030504040204" pitchFamily="34" charset="-120"/>
            </a:endParaRPr>
          </a:p>
        </p:txBody>
      </p:sp>
      <p:graphicFrame>
        <p:nvGraphicFramePr>
          <p:cNvPr id="6" name="Diagram 5"/>
          <p:cNvGraphicFramePr/>
          <p:nvPr>
            <p:extLst>
              <p:ext uri="{D42A27DB-BD31-4B8C-83A1-F6EECF244321}">
                <p14:modId xmlns:p14="http://schemas.microsoft.com/office/powerpoint/2010/main" val="3504444864"/>
              </p:ext>
            </p:extLst>
          </p:nvPr>
        </p:nvGraphicFramePr>
        <p:xfrm>
          <a:off x="7199086" y="433010"/>
          <a:ext cx="4673598" cy="527110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Audio 4">
            <a:hlinkClick r:id="" action="ppaction://media"/>
            <a:extLst>
              <a:ext uri="{FF2B5EF4-FFF2-40B4-BE49-F238E27FC236}">
                <a16:creationId xmlns:a16="http://schemas.microsoft.com/office/drawing/2014/main" id="{0622E949-7E00-4E86-A7A4-195DAC60CB7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634177938"/>
      </p:ext>
    </p:extLst>
  </p:cSld>
  <p:clrMapOvr>
    <a:masterClrMapping/>
  </p:clrMapOvr>
  <mc:AlternateContent xmlns:mc="http://schemas.openxmlformats.org/markup-compatibility/2006">
    <mc:Choice xmlns:p14="http://schemas.microsoft.com/office/powerpoint/2010/main" Requires="p14">
      <p:transition spd="slow" p14:dur="2000" advTm="34763"/>
    </mc:Choice>
    <mc:Fallback>
      <p:transition spd="slow" advTm="34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6">
                                            <p:graphicEl>
                                              <a:dgm id="{8058A190-A2A7-429B-A02B-DF1523E9AE10}"/>
                                            </p:graphicEl>
                                          </p:spTgt>
                                        </p:tgtEl>
                                        <p:attrNameLst>
                                          <p:attrName>style.visibility</p:attrName>
                                        </p:attrNameLst>
                                      </p:cBhvr>
                                      <p:to>
                                        <p:strVal val="visible"/>
                                      </p:to>
                                    </p:set>
                                    <p:anim calcmode="lin" valueType="num">
                                      <p:cBhvr>
                                        <p:cTn id="16" dur="500" fill="hold"/>
                                        <p:tgtEl>
                                          <p:spTgt spid="6">
                                            <p:graphicEl>
                                              <a:dgm id="{8058A190-A2A7-429B-A02B-DF1523E9AE10}"/>
                                            </p:graphicEl>
                                          </p:spTgt>
                                        </p:tgtEl>
                                        <p:attrNameLst>
                                          <p:attrName>ppt_w</p:attrName>
                                        </p:attrNameLst>
                                      </p:cBhvr>
                                      <p:tavLst>
                                        <p:tav tm="0">
                                          <p:val>
                                            <p:fltVal val="0"/>
                                          </p:val>
                                        </p:tav>
                                        <p:tav tm="100000">
                                          <p:val>
                                            <p:strVal val="#ppt_w"/>
                                          </p:val>
                                        </p:tav>
                                      </p:tavLst>
                                    </p:anim>
                                    <p:anim calcmode="lin" valueType="num">
                                      <p:cBhvr>
                                        <p:cTn id="17" dur="500" fill="hold"/>
                                        <p:tgtEl>
                                          <p:spTgt spid="6">
                                            <p:graphicEl>
                                              <a:dgm id="{8058A190-A2A7-429B-A02B-DF1523E9AE10}"/>
                                            </p:graphicEl>
                                          </p:spTgt>
                                        </p:tgtEl>
                                        <p:attrNameLst>
                                          <p:attrName>ppt_h</p:attrName>
                                        </p:attrNameLst>
                                      </p:cBhvr>
                                      <p:tavLst>
                                        <p:tav tm="0">
                                          <p:val>
                                            <p:fltVal val="0"/>
                                          </p:val>
                                        </p:tav>
                                        <p:tav tm="100000">
                                          <p:val>
                                            <p:strVal val="#ppt_h"/>
                                          </p:val>
                                        </p:tav>
                                      </p:tavLst>
                                    </p:anim>
                                    <p:animEffect transition="in" filter="fade">
                                      <p:cBhvr>
                                        <p:cTn id="18" dur="500"/>
                                        <p:tgtEl>
                                          <p:spTgt spid="6">
                                            <p:graphicEl>
                                              <a:dgm id="{8058A190-A2A7-429B-A02B-DF1523E9AE10}"/>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graphicEl>
                                              <a:dgm id="{E5A3AD4A-6579-49C1-AF26-5DDAD14735E8}"/>
                                            </p:graphicEl>
                                          </p:spTgt>
                                        </p:tgtEl>
                                        <p:attrNameLst>
                                          <p:attrName>style.visibility</p:attrName>
                                        </p:attrNameLst>
                                      </p:cBhvr>
                                      <p:to>
                                        <p:strVal val="visible"/>
                                      </p:to>
                                    </p:set>
                                    <p:anim calcmode="lin" valueType="num">
                                      <p:cBhvr>
                                        <p:cTn id="23" dur="500" fill="hold"/>
                                        <p:tgtEl>
                                          <p:spTgt spid="6">
                                            <p:graphicEl>
                                              <a:dgm id="{E5A3AD4A-6579-49C1-AF26-5DDAD14735E8}"/>
                                            </p:graphicEl>
                                          </p:spTgt>
                                        </p:tgtEl>
                                        <p:attrNameLst>
                                          <p:attrName>ppt_w</p:attrName>
                                        </p:attrNameLst>
                                      </p:cBhvr>
                                      <p:tavLst>
                                        <p:tav tm="0">
                                          <p:val>
                                            <p:fltVal val="0"/>
                                          </p:val>
                                        </p:tav>
                                        <p:tav tm="100000">
                                          <p:val>
                                            <p:strVal val="#ppt_w"/>
                                          </p:val>
                                        </p:tav>
                                      </p:tavLst>
                                    </p:anim>
                                    <p:anim calcmode="lin" valueType="num">
                                      <p:cBhvr>
                                        <p:cTn id="24" dur="500" fill="hold"/>
                                        <p:tgtEl>
                                          <p:spTgt spid="6">
                                            <p:graphicEl>
                                              <a:dgm id="{E5A3AD4A-6579-49C1-AF26-5DDAD14735E8}"/>
                                            </p:graphicEl>
                                          </p:spTgt>
                                        </p:tgtEl>
                                        <p:attrNameLst>
                                          <p:attrName>ppt_h</p:attrName>
                                        </p:attrNameLst>
                                      </p:cBhvr>
                                      <p:tavLst>
                                        <p:tav tm="0">
                                          <p:val>
                                            <p:fltVal val="0"/>
                                          </p:val>
                                        </p:tav>
                                        <p:tav tm="100000">
                                          <p:val>
                                            <p:strVal val="#ppt_h"/>
                                          </p:val>
                                        </p:tav>
                                      </p:tavLst>
                                    </p:anim>
                                    <p:animEffect transition="in" filter="fade">
                                      <p:cBhvr>
                                        <p:cTn id="25" dur="500"/>
                                        <p:tgtEl>
                                          <p:spTgt spid="6">
                                            <p:graphicEl>
                                              <a:dgm id="{E5A3AD4A-6579-49C1-AF26-5DDAD14735E8}"/>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6">
                                            <p:graphicEl>
                                              <a:dgm id="{8AB84E13-79AD-40C8-BA38-88FD6DABC1C8}"/>
                                            </p:graphicEl>
                                          </p:spTgt>
                                        </p:tgtEl>
                                        <p:attrNameLst>
                                          <p:attrName>style.visibility</p:attrName>
                                        </p:attrNameLst>
                                      </p:cBhvr>
                                      <p:to>
                                        <p:strVal val="visible"/>
                                      </p:to>
                                    </p:set>
                                    <p:anim calcmode="lin" valueType="num">
                                      <p:cBhvr>
                                        <p:cTn id="30" dur="500" fill="hold"/>
                                        <p:tgtEl>
                                          <p:spTgt spid="6">
                                            <p:graphicEl>
                                              <a:dgm id="{8AB84E13-79AD-40C8-BA38-88FD6DABC1C8}"/>
                                            </p:graphicEl>
                                          </p:spTgt>
                                        </p:tgtEl>
                                        <p:attrNameLst>
                                          <p:attrName>ppt_w</p:attrName>
                                        </p:attrNameLst>
                                      </p:cBhvr>
                                      <p:tavLst>
                                        <p:tav tm="0">
                                          <p:val>
                                            <p:fltVal val="0"/>
                                          </p:val>
                                        </p:tav>
                                        <p:tav tm="100000">
                                          <p:val>
                                            <p:strVal val="#ppt_w"/>
                                          </p:val>
                                        </p:tav>
                                      </p:tavLst>
                                    </p:anim>
                                    <p:anim calcmode="lin" valueType="num">
                                      <p:cBhvr>
                                        <p:cTn id="31" dur="500" fill="hold"/>
                                        <p:tgtEl>
                                          <p:spTgt spid="6">
                                            <p:graphicEl>
                                              <a:dgm id="{8AB84E13-79AD-40C8-BA38-88FD6DABC1C8}"/>
                                            </p:graphicEl>
                                          </p:spTgt>
                                        </p:tgtEl>
                                        <p:attrNameLst>
                                          <p:attrName>ppt_h</p:attrName>
                                        </p:attrNameLst>
                                      </p:cBhvr>
                                      <p:tavLst>
                                        <p:tav tm="0">
                                          <p:val>
                                            <p:fltVal val="0"/>
                                          </p:val>
                                        </p:tav>
                                        <p:tav tm="100000">
                                          <p:val>
                                            <p:strVal val="#ppt_h"/>
                                          </p:val>
                                        </p:tav>
                                      </p:tavLst>
                                    </p:anim>
                                    <p:animEffect transition="in" filter="fade">
                                      <p:cBhvr>
                                        <p:cTn id="32" dur="500"/>
                                        <p:tgtEl>
                                          <p:spTgt spid="6">
                                            <p:graphicEl>
                                              <a:dgm id="{8AB84E13-79AD-40C8-BA38-88FD6DABC1C8}"/>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6">
                                            <p:graphicEl>
                                              <a:dgm id="{C7FA9782-9E28-432C-9641-B11C405520D0}"/>
                                            </p:graphicEl>
                                          </p:spTgt>
                                        </p:tgtEl>
                                        <p:attrNameLst>
                                          <p:attrName>style.visibility</p:attrName>
                                        </p:attrNameLst>
                                      </p:cBhvr>
                                      <p:to>
                                        <p:strVal val="visible"/>
                                      </p:to>
                                    </p:set>
                                    <p:anim calcmode="lin" valueType="num">
                                      <p:cBhvr>
                                        <p:cTn id="37" dur="500" fill="hold"/>
                                        <p:tgtEl>
                                          <p:spTgt spid="6">
                                            <p:graphicEl>
                                              <a:dgm id="{C7FA9782-9E28-432C-9641-B11C405520D0}"/>
                                            </p:graphicEl>
                                          </p:spTgt>
                                        </p:tgtEl>
                                        <p:attrNameLst>
                                          <p:attrName>ppt_w</p:attrName>
                                        </p:attrNameLst>
                                      </p:cBhvr>
                                      <p:tavLst>
                                        <p:tav tm="0">
                                          <p:val>
                                            <p:fltVal val="0"/>
                                          </p:val>
                                        </p:tav>
                                        <p:tav tm="100000">
                                          <p:val>
                                            <p:strVal val="#ppt_w"/>
                                          </p:val>
                                        </p:tav>
                                      </p:tavLst>
                                    </p:anim>
                                    <p:anim calcmode="lin" valueType="num">
                                      <p:cBhvr>
                                        <p:cTn id="38" dur="500" fill="hold"/>
                                        <p:tgtEl>
                                          <p:spTgt spid="6">
                                            <p:graphicEl>
                                              <a:dgm id="{C7FA9782-9E28-432C-9641-B11C405520D0}"/>
                                            </p:graphicEl>
                                          </p:spTgt>
                                        </p:tgtEl>
                                        <p:attrNameLst>
                                          <p:attrName>ppt_h</p:attrName>
                                        </p:attrNameLst>
                                      </p:cBhvr>
                                      <p:tavLst>
                                        <p:tav tm="0">
                                          <p:val>
                                            <p:fltVal val="0"/>
                                          </p:val>
                                        </p:tav>
                                        <p:tav tm="100000">
                                          <p:val>
                                            <p:strVal val="#ppt_h"/>
                                          </p:val>
                                        </p:tav>
                                      </p:tavLst>
                                    </p:anim>
                                    <p:animEffect transition="in" filter="fade">
                                      <p:cBhvr>
                                        <p:cTn id="39" dur="500"/>
                                        <p:tgtEl>
                                          <p:spTgt spid="6">
                                            <p:graphicEl>
                                              <a:dgm id="{C7FA9782-9E28-432C-9641-B11C405520D0}"/>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6">
                                            <p:graphicEl>
                                              <a:dgm id="{1694DFC9-5666-4E22-B88E-72B1A1B39F9C}"/>
                                            </p:graphicEl>
                                          </p:spTgt>
                                        </p:tgtEl>
                                        <p:attrNameLst>
                                          <p:attrName>style.visibility</p:attrName>
                                        </p:attrNameLst>
                                      </p:cBhvr>
                                      <p:to>
                                        <p:strVal val="visible"/>
                                      </p:to>
                                    </p:set>
                                    <p:anim calcmode="lin" valueType="num">
                                      <p:cBhvr>
                                        <p:cTn id="44" dur="500" fill="hold"/>
                                        <p:tgtEl>
                                          <p:spTgt spid="6">
                                            <p:graphicEl>
                                              <a:dgm id="{1694DFC9-5666-4E22-B88E-72B1A1B39F9C}"/>
                                            </p:graphicEl>
                                          </p:spTgt>
                                        </p:tgtEl>
                                        <p:attrNameLst>
                                          <p:attrName>ppt_w</p:attrName>
                                        </p:attrNameLst>
                                      </p:cBhvr>
                                      <p:tavLst>
                                        <p:tav tm="0">
                                          <p:val>
                                            <p:fltVal val="0"/>
                                          </p:val>
                                        </p:tav>
                                        <p:tav tm="100000">
                                          <p:val>
                                            <p:strVal val="#ppt_w"/>
                                          </p:val>
                                        </p:tav>
                                      </p:tavLst>
                                    </p:anim>
                                    <p:anim calcmode="lin" valueType="num">
                                      <p:cBhvr>
                                        <p:cTn id="45" dur="500" fill="hold"/>
                                        <p:tgtEl>
                                          <p:spTgt spid="6">
                                            <p:graphicEl>
                                              <a:dgm id="{1694DFC9-5666-4E22-B88E-72B1A1B39F9C}"/>
                                            </p:graphicEl>
                                          </p:spTgt>
                                        </p:tgtEl>
                                        <p:attrNameLst>
                                          <p:attrName>ppt_h</p:attrName>
                                        </p:attrNameLst>
                                      </p:cBhvr>
                                      <p:tavLst>
                                        <p:tav tm="0">
                                          <p:val>
                                            <p:fltVal val="0"/>
                                          </p:val>
                                        </p:tav>
                                        <p:tav tm="100000">
                                          <p:val>
                                            <p:strVal val="#ppt_h"/>
                                          </p:val>
                                        </p:tav>
                                      </p:tavLst>
                                    </p:anim>
                                    <p:animEffect transition="in" filter="fade">
                                      <p:cBhvr>
                                        <p:cTn id="46" dur="500"/>
                                        <p:tgtEl>
                                          <p:spTgt spid="6">
                                            <p:graphicEl>
                                              <a:dgm id="{1694DFC9-5666-4E22-B88E-72B1A1B39F9C}"/>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6">
                                            <p:graphicEl>
                                              <a:dgm id="{091EC561-5ABF-446A-BA1C-5A512E58B9D4}"/>
                                            </p:graphicEl>
                                          </p:spTgt>
                                        </p:tgtEl>
                                        <p:attrNameLst>
                                          <p:attrName>style.visibility</p:attrName>
                                        </p:attrNameLst>
                                      </p:cBhvr>
                                      <p:to>
                                        <p:strVal val="visible"/>
                                      </p:to>
                                    </p:set>
                                    <p:anim calcmode="lin" valueType="num">
                                      <p:cBhvr>
                                        <p:cTn id="51" dur="500" fill="hold"/>
                                        <p:tgtEl>
                                          <p:spTgt spid="6">
                                            <p:graphicEl>
                                              <a:dgm id="{091EC561-5ABF-446A-BA1C-5A512E58B9D4}"/>
                                            </p:graphicEl>
                                          </p:spTgt>
                                        </p:tgtEl>
                                        <p:attrNameLst>
                                          <p:attrName>ppt_w</p:attrName>
                                        </p:attrNameLst>
                                      </p:cBhvr>
                                      <p:tavLst>
                                        <p:tav tm="0">
                                          <p:val>
                                            <p:fltVal val="0"/>
                                          </p:val>
                                        </p:tav>
                                        <p:tav tm="100000">
                                          <p:val>
                                            <p:strVal val="#ppt_w"/>
                                          </p:val>
                                        </p:tav>
                                      </p:tavLst>
                                    </p:anim>
                                    <p:anim calcmode="lin" valueType="num">
                                      <p:cBhvr>
                                        <p:cTn id="52" dur="500" fill="hold"/>
                                        <p:tgtEl>
                                          <p:spTgt spid="6">
                                            <p:graphicEl>
                                              <a:dgm id="{091EC561-5ABF-446A-BA1C-5A512E58B9D4}"/>
                                            </p:graphicEl>
                                          </p:spTgt>
                                        </p:tgtEl>
                                        <p:attrNameLst>
                                          <p:attrName>ppt_h</p:attrName>
                                        </p:attrNameLst>
                                      </p:cBhvr>
                                      <p:tavLst>
                                        <p:tav tm="0">
                                          <p:val>
                                            <p:fltVal val="0"/>
                                          </p:val>
                                        </p:tav>
                                        <p:tav tm="100000">
                                          <p:val>
                                            <p:strVal val="#ppt_h"/>
                                          </p:val>
                                        </p:tav>
                                      </p:tavLst>
                                    </p:anim>
                                    <p:animEffect transition="in" filter="fade">
                                      <p:cBhvr>
                                        <p:cTn id="53" dur="500"/>
                                        <p:tgtEl>
                                          <p:spTgt spid="6">
                                            <p:graphicEl>
                                              <a:dgm id="{091EC561-5ABF-446A-BA1C-5A512E58B9D4}"/>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6">
                                            <p:graphicEl>
                                              <a:dgm id="{EAB4E1F4-FA2C-40EE-8A51-1D50DA5C24E9}"/>
                                            </p:graphicEl>
                                          </p:spTgt>
                                        </p:tgtEl>
                                        <p:attrNameLst>
                                          <p:attrName>style.visibility</p:attrName>
                                        </p:attrNameLst>
                                      </p:cBhvr>
                                      <p:to>
                                        <p:strVal val="visible"/>
                                      </p:to>
                                    </p:set>
                                    <p:anim calcmode="lin" valueType="num">
                                      <p:cBhvr>
                                        <p:cTn id="58" dur="500" fill="hold"/>
                                        <p:tgtEl>
                                          <p:spTgt spid="6">
                                            <p:graphicEl>
                                              <a:dgm id="{EAB4E1F4-FA2C-40EE-8A51-1D50DA5C24E9}"/>
                                            </p:graphicEl>
                                          </p:spTgt>
                                        </p:tgtEl>
                                        <p:attrNameLst>
                                          <p:attrName>ppt_w</p:attrName>
                                        </p:attrNameLst>
                                      </p:cBhvr>
                                      <p:tavLst>
                                        <p:tav tm="0">
                                          <p:val>
                                            <p:fltVal val="0"/>
                                          </p:val>
                                        </p:tav>
                                        <p:tav tm="100000">
                                          <p:val>
                                            <p:strVal val="#ppt_w"/>
                                          </p:val>
                                        </p:tav>
                                      </p:tavLst>
                                    </p:anim>
                                    <p:anim calcmode="lin" valueType="num">
                                      <p:cBhvr>
                                        <p:cTn id="59" dur="500" fill="hold"/>
                                        <p:tgtEl>
                                          <p:spTgt spid="6">
                                            <p:graphicEl>
                                              <a:dgm id="{EAB4E1F4-FA2C-40EE-8A51-1D50DA5C24E9}"/>
                                            </p:graphicEl>
                                          </p:spTgt>
                                        </p:tgtEl>
                                        <p:attrNameLst>
                                          <p:attrName>ppt_h</p:attrName>
                                        </p:attrNameLst>
                                      </p:cBhvr>
                                      <p:tavLst>
                                        <p:tav tm="0">
                                          <p:val>
                                            <p:fltVal val="0"/>
                                          </p:val>
                                        </p:tav>
                                        <p:tav tm="100000">
                                          <p:val>
                                            <p:strVal val="#ppt_h"/>
                                          </p:val>
                                        </p:tav>
                                      </p:tavLst>
                                    </p:anim>
                                    <p:animEffect transition="in" filter="fade">
                                      <p:cBhvr>
                                        <p:cTn id="60" dur="500"/>
                                        <p:tgtEl>
                                          <p:spTgt spid="6">
                                            <p:graphicEl>
                                              <a:dgm id="{EAB4E1F4-FA2C-40EE-8A51-1D50DA5C24E9}"/>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6">
                                            <p:graphicEl>
                                              <a:dgm id="{E39603C2-C7B0-46E4-9DAD-A4D747F38D3F}"/>
                                            </p:graphicEl>
                                          </p:spTgt>
                                        </p:tgtEl>
                                        <p:attrNameLst>
                                          <p:attrName>style.visibility</p:attrName>
                                        </p:attrNameLst>
                                      </p:cBhvr>
                                      <p:to>
                                        <p:strVal val="visible"/>
                                      </p:to>
                                    </p:set>
                                    <p:anim calcmode="lin" valueType="num">
                                      <p:cBhvr>
                                        <p:cTn id="65" dur="500" fill="hold"/>
                                        <p:tgtEl>
                                          <p:spTgt spid="6">
                                            <p:graphicEl>
                                              <a:dgm id="{E39603C2-C7B0-46E4-9DAD-A4D747F38D3F}"/>
                                            </p:graphicEl>
                                          </p:spTgt>
                                        </p:tgtEl>
                                        <p:attrNameLst>
                                          <p:attrName>ppt_w</p:attrName>
                                        </p:attrNameLst>
                                      </p:cBhvr>
                                      <p:tavLst>
                                        <p:tav tm="0">
                                          <p:val>
                                            <p:fltVal val="0"/>
                                          </p:val>
                                        </p:tav>
                                        <p:tav tm="100000">
                                          <p:val>
                                            <p:strVal val="#ppt_w"/>
                                          </p:val>
                                        </p:tav>
                                      </p:tavLst>
                                    </p:anim>
                                    <p:anim calcmode="lin" valueType="num">
                                      <p:cBhvr>
                                        <p:cTn id="66" dur="500" fill="hold"/>
                                        <p:tgtEl>
                                          <p:spTgt spid="6">
                                            <p:graphicEl>
                                              <a:dgm id="{E39603C2-C7B0-46E4-9DAD-A4D747F38D3F}"/>
                                            </p:graphicEl>
                                          </p:spTgt>
                                        </p:tgtEl>
                                        <p:attrNameLst>
                                          <p:attrName>ppt_h</p:attrName>
                                        </p:attrNameLst>
                                      </p:cBhvr>
                                      <p:tavLst>
                                        <p:tav tm="0">
                                          <p:val>
                                            <p:fltVal val="0"/>
                                          </p:val>
                                        </p:tav>
                                        <p:tav tm="100000">
                                          <p:val>
                                            <p:strVal val="#ppt_h"/>
                                          </p:val>
                                        </p:tav>
                                      </p:tavLst>
                                    </p:anim>
                                    <p:animEffect transition="in" filter="fade">
                                      <p:cBhvr>
                                        <p:cTn id="67" dur="500"/>
                                        <p:tgtEl>
                                          <p:spTgt spid="6">
                                            <p:graphicEl>
                                              <a:dgm id="{E39603C2-C7B0-46E4-9DAD-A4D747F38D3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8" fill="hold" display="0">
                  <p:stCondLst>
                    <p:cond delay="indefinite"/>
                  </p:stCondLst>
                  <p:endCondLst>
                    <p:cond evt="onStopAudio" delay="0">
                      <p:tgtEl>
                        <p:sldTgt/>
                      </p:tgtEl>
                    </p:cond>
                  </p:endCondLst>
                </p:cTn>
                <p:tgtEl>
                  <p:spTgt spid="5"/>
                </p:tgtEl>
              </p:cMediaNode>
            </p:audio>
          </p:childTnLst>
        </p:cTn>
      </p:par>
    </p:tnLst>
    <p:bldLst>
      <p:bldP spid="2" grpId="0" animBg="1"/>
      <p:bldGraphic spid="6" grpId="0" uiExpand="1">
        <p:bldSub>
          <a:bldDgm bld="lvl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61888"/>
            <a:ext cx="12192000" cy="896112"/>
          </a:xfrm>
          <a:solidFill>
            <a:srgbClr val="003399"/>
          </a:solidFill>
        </p:spPr>
        <p:txBody>
          <a:bodyPr/>
          <a:lstStyle/>
          <a:p>
            <a:pPr algn="ctr"/>
            <a:r>
              <a:rPr lang="en-US" b="1" u="sng" dirty="0">
                <a:solidFill>
                  <a:schemeClr val="bg1"/>
                </a:solidFill>
              </a:rPr>
              <a:t>Recommended procedures: School personnel</a:t>
            </a:r>
            <a:endParaRPr lang="en-US" dirty="0">
              <a:solidFill>
                <a:schemeClr val="bg1"/>
              </a:solidFill>
              <a:latin typeface="Microsoft JhengHei Light" panose="020B0304030504040204" pitchFamily="34" charset="-120"/>
              <a:ea typeface="Microsoft JhengHei Light" panose="020B0304030504040204" pitchFamily="34" charset="-120"/>
            </a:endParaRPr>
          </a:p>
        </p:txBody>
      </p:sp>
      <p:sp>
        <p:nvSpPr>
          <p:cNvPr id="3" name="Rectangle 2">
            <a:extLst>
              <a:ext uri="{FF2B5EF4-FFF2-40B4-BE49-F238E27FC236}">
                <a16:creationId xmlns:a16="http://schemas.microsoft.com/office/drawing/2014/main" id="{DCF3A2CF-4686-4A6A-8B4A-58E1D80319CC}"/>
              </a:ext>
            </a:extLst>
          </p:cNvPr>
          <p:cNvSpPr/>
          <p:nvPr/>
        </p:nvSpPr>
        <p:spPr>
          <a:xfrm>
            <a:off x="48490" y="335018"/>
            <a:ext cx="11970327" cy="5632311"/>
          </a:xfrm>
          <a:prstGeom prst="rect">
            <a:avLst/>
          </a:prstGeom>
        </p:spPr>
        <p:txBody>
          <a:bodyPr wrap="square">
            <a:spAutoFit/>
          </a:bodyPr>
          <a:lstStyle/>
          <a:p>
            <a:r>
              <a:rPr lang="en-US" dirty="0"/>
              <a:t>Administrators, teachers, staff should look for the most viable way to create time, distance, and shielding between themselves (including nearby students) and the threat.  This includes: </a:t>
            </a:r>
          </a:p>
          <a:p>
            <a:endParaRPr lang="en-US" dirty="0"/>
          </a:p>
          <a:p>
            <a:pPr>
              <a:lnSpc>
                <a:spcPct val="100000"/>
              </a:lnSpc>
              <a:spcBef>
                <a:spcPts val="0"/>
              </a:spcBef>
              <a:buFont typeface="Wingdings" panose="05000000000000000000" pitchFamily="2" charset="2"/>
              <a:buChar char="q"/>
            </a:pPr>
            <a:r>
              <a:rPr lang="en-US" dirty="0"/>
              <a:t>Direct students to quickly evacuate the building or run away from the threat </a:t>
            </a:r>
          </a:p>
          <a:p>
            <a:pPr>
              <a:lnSpc>
                <a:spcPct val="100000"/>
              </a:lnSpc>
              <a:spcBef>
                <a:spcPts val="0"/>
              </a:spcBef>
              <a:buFont typeface="Wingdings" panose="05000000000000000000" pitchFamily="2" charset="2"/>
              <a:buChar char="q"/>
            </a:pPr>
            <a:r>
              <a:rPr lang="en-US" dirty="0"/>
              <a:t>Instruct students to assemble at an evacuation staging area  </a:t>
            </a:r>
          </a:p>
          <a:p>
            <a:pPr>
              <a:lnSpc>
                <a:spcPct val="100000"/>
              </a:lnSpc>
              <a:spcBef>
                <a:spcPts val="0"/>
              </a:spcBef>
              <a:buFont typeface="Wingdings" panose="05000000000000000000" pitchFamily="2" charset="2"/>
              <a:buChar char="q"/>
            </a:pPr>
            <a:r>
              <a:rPr lang="en-US" dirty="0"/>
              <a:t>Account for students when at a safe evacuation staging area </a:t>
            </a:r>
          </a:p>
          <a:p>
            <a:pPr>
              <a:lnSpc>
                <a:spcPct val="100000"/>
              </a:lnSpc>
              <a:spcBef>
                <a:spcPts val="0"/>
              </a:spcBef>
              <a:buFont typeface="Wingdings" panose="05000000000000000000" pitchFamily="2" charset="2"/>
              <a:buChar char="q"/>
            </a:pPr>
            <a:r>
              <a:rPr lang="en-US" dirty="0"/>
              <a:t>If there are injured students, provide first aid and report injuries by calling 911 </a:t>
            </a:r>
          </a:p>
          <a:p>
            <a:pPr>
              <a:lnSpc>
                <a:spcPct val="100000"/>
              </a:lnSpc>
              <a:spcBef>
                <a:spcPts val="0"/>
              </a:spcBef>
              <a:buFont typeface="Wingdings" panose="05000000000000000000" pitchFamily="2" charset="2"/>
              <a:buChar char="q"/>
            </a:pPr>
            <a:r>
              <a:rPr lang="en-US" dirty="0"/>
              <a:t>Remain at the staging area unless directed otherwise by law enforcement </a:t>
            </a:r>
          </a:p>
          <a:p>
            <a:pPr>
              <a:lnSpc>
                <a:spcPct val="100000"/>
              </a:lnSpc>
              <a:spcBef>
                <a:spcPts val="0"/>
              </a:spcBef>
            </a:pPr>
            <a:endParaRPr lang="en-US" dirty="0"/>
          </a:p>
          <a:p>
            <a:r>
              <a:rPr lang="en-US" b="1" dirty="0"/>
              <a:t>NOTE</a:t>
            </a:r>
            <a:r>
              <a:rPr lang="en-US" dirty="0"/>
              <a:t>: If at a location where escaping is not a safe option (i.e. second or third floor of building), distance from incident, or you are responsible for vulnerable students (i.e. younger children or students with special needs/disabilities), the best option might be to lockdown inside a room and retreat to the designated hard corner with students. </a:t>
            </a:r>
          </a:p>
          <a:p>
            <a:endParaRPr lang="en-US" dirty="0"/>
          </a:p>
          <a:p>
            <a:pPr>
              <a:lnSpc>
                <a:spcPct val="100000"/>
              </a:lnSpc>
              <a:spcBef>
                <a:spcPts val="0"/>
              </a:spcBef>
              <a:buFont typeface="Arial" panose="020B0604020202020204" pitchFamily="34" charset="0"/>
              <a:buChar char="•"/>
            </a:pPr>
            <a:r>
              <a:rPr lang="en-US" dirty="0"/>
              <a:t>Lock the door, if it is not already locked.  Barricade or obstruct the doorway with available furniture, if safe to do so </a:t>
            </a:r>
          </a:p>
          <a:p>
            <a:pPr>
              <a:lnSpc>
                <a:spcPct val="100000"/>
              </a:lnSpc>
              <a:spcBef>
                <a:spcPts val="0"/>
              </a:spcBef>
              <a:buFont typeface="Arial" panose="020B0604020202020204" pitchFamily="34" charset="0"/>
              <a:buChar char="•"/>
            </a:pPr>
            <a:r>
              <a:rPr lang="en-US" dirty="0"/>
              <a:t>Direct students to quickly move to the hard corner inside the room </a:t>
            </a:r>
          </a:p>
          <a:p>
            <a:pPr>
              <a:lnSpc>
                <a:spcPct val="100000"/>
              </a:lnSpc>
              <a:spcBef>
                <a:spcPts val="0"/>
              </a:spcBef>
              <a:buFont typeface="Arial" panose="020B0604020202020204" pitchFamily="34" charset="0"/>
              <a:buChar char="•"/>
            </a:pPr>
            <a:r>
              <a:rPr lang="en-US" dirty="0"/>
              <a:t>Instruct students to remain quiet (i.e. silence cell phones, no talking) </a:t>
            </a:r>
          </a:p>
          <a:p>
            <a:pPr>
              <a:lnSpc>
                <a:spcPct val="100000"/>
              </a:lnSpc>
              <a:spcBef>
                <a:spcPts val="0"/>
              </a:spcBef>
              <a:buFont typeface="Arial" panose="020B0604020202020204" pitchFamily="34" charset="0"/>
              <a:buChar char="•"/>
            </a:pPr>
            <a:r>
              <a:rPr lang="en-US" dirty="0"/>
              <a:t>If there are injured students, provide first aid and report injuries by calling 911  </a:t>
            </a:r>
          </a:p>
          <a:p>
            <a:pPr>
              <a:lnSpc>
                <a:spcPct val="100000"/>
              </a:lnSpc>
              <a:spcBef>
                <a:spcPts val="0"/>
              </a:spcBef>
              <a:buFont typeface="Arial" panose="020B0604020202020204" pitchFamily="34" charset="0"/>
              <a:buChar char="•"/>
            </a:pPr>
            <a:r>
              <a:rPr lang="en-US" dirty="0"/>
              <a:t>Be prepared to defend yourself and students if the assailant gets into the room </a:t>
            </a:r>
          </a:p>
          <a:p>
            <a:pPr>
              <a:lnSpc>
                <a:spcPct val="100000"/>
              </a:lnSpc>
              <a:spcBef>
                <a:spcPts val="0"/>
              </a:spcBef>
              <a:buFont typeface="Arial" panose="020B0604020202020204" pitchFamily="34" charset="0"/>
              <a:buChar char="•"/>
            </a:pPr>
            <a:r>
              <a:rPr lang="en-US" dirty="0"/>
              <a:t>Do not unlock the door or leave the classroom until directed to do so by a law enforcement officer who is on scene </a:t>
            </a:r>
          </a:p>
          <a:p>
            <a:endParaRPr lang="en-US" dirty="0"/>
          </a:p>
        </p:txBody>
      </p:sp>
      <p:pic>
        <p:nvPicPr>
          <p:cNvPr id="4" name="Audio 3">
            <a:hlinkClick r:id="" action="ppaction://media"/>
            <a:extLst>
              <a:ext uri="{FF2B5EF4-FFF2-40B4-BE49-F238E27FC236}">
                <a16:creationId xmlns:a16="http://schemas.microsoft.com/office/drawing/2014/main" id="{1EB3F902-CD76-428D-AF44-DC8107B7D7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03666433"/>
      </p:ext>
    </p:extLst>
  </p:cSld>
  <p:clrMapOvr>
    <a:masterClrMapping/>
  </p:clrMapOvr>
  <mc:AlternateContent xmlns:mc="http://schemas.openxmlformats.org/markup-compatibility/2006">
    <mc:Choice xmlns:p14="http://schemas.microsoft.com/office/powerpoint/2010/main" Requires="p14">
      <p:transition spd="slow" p14:dur="2000" advTm="120212"/>
    </mc:Choice>
    <mc:Fallback>
      <p:transition spd="slow" advTm="120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4" fill="hold" grpId="0" nodeType="afterEffect">
                                  <p:stCondLst>
                                    <p:cond delay="25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61888"/>
            <a:ext cx="12192000" cy="896112"/>
          </a:xfrm>
          <a:solidFill>
            <a:srgbClr val="003399"/>
          </a:solidFill>
        </p:spPr>
        <p:txBody>
          <a:bodyPr>
            <a:normAutofit fontScale="90000"/>
          </a:bodyPr>
          <a:lstStyle/>
          <a:p>
            <a:pPr algn="ctr"/>
            <a:r>
              <a:rPr lang="en-US" b="1" u="sng" dirty="0">
                <a:solidFill>
                  <a:schemeClr val="bg1"/>
                </a:solidFill>
              </a:rPr>
              <a:t>Recommended procedures: STUDENTS (if on their own)</a:t>
            </a:r>
            <a:endParaRPr lang="en-US" dirty="0">
              <a:solidFill>
                <a:schemeClr val="bg1"/>
              </a:solidFill>
              <a:latin typeface="Microsoft JhengHei Light" panose="020B0304030504040204" pitchFamily="34" charset="-120"/>
              <a:ea typeface="Microsoft JhengHei Light" panose="020B0304030504040204" pitchFamily="34" charset="-120"/>
            </a:endParaRPr>
          </a:p>
        </p:txBody>
      </p:sp>
      <p:sp>
        <p:nvSpPr>
          <p:cNvPr id="3" name="Rectangle 2">
            <a:extLst>
              <a:ext uri="{FF2B5EF4-FFF2-40B4-BE49-F238E27FC236}">
                <a16:creationId xmlns:a16="http://schemas.microsoft.com/office/drawing/2014/main" id="{DCF3A2CF-4686-4A6A-8B4A-58E1D80319CC}"/>
              </a:ext>
            </a:extLst>
          </p:cNvPr>
          <p:cNvSpPr/>
          <p:nvPr/>
        </p:nvSpPr>
        <p:spPr>
          <a:xfrm>
            <a:off x="48490" y="335018"/>
            <a:ext cx="11970327" cy="5293757"/>
          </a:xfrm>
          <a:prstGeom prst="rect">
            <a:avLst/>
          </a:prstGeom>
        </p:spPr>
        <p:txBody>
          <a:bodyPr wrap="square">
            <a:spAutoFit/>
          </a:bodyPr>
          <a:lstStyle/>
          <a:p>
            <a:r>
              <a:rPr lang="en-US" sz="2000" dirty="0"/>
              <a:t>This should look for the most viable way to create time, distance, and shielding between themselves and the threat.  This includes: </a:t>
            </a:r>
          </a:p>
          <a:p>
            <a:endParaRPr lang="en-US" sz="2000" dirty="0"/>
          </a:p>
          <a:p>
            <a:pPr>
              <a:lnSpc>
                <a:spcPct val="100000"/>
              </a:lnSpc>
              <a:spcBef>
                <a:spcPts val="0"/>
              </a:spcBef>
              <a:buFont typeface="Wingdings" panose="05000000000000000000" pitchFamily="2" charset="2"/>
              <a:buChar char="q"/>
            </a:pPr>
            <a:r>
              <a:rPr lang="en-US" sz="2000" dirty="0"/>
              <a:t>Quickly evacuate the building or run away from the threat </a:t>
            </a:r>
          </a:p>
          <a:p>
            <a:pPr>
              <a:lnSpc>
                <a:spcPct val="100000"/>
              </a:lnSpc>
              <a:spcBef>
                <a:spcPts val="0"/>
              </a:spcBef>
              <a:buFont typeface="Wingdings" panose="05000000000000000000" pitchFamily="2" charset="2"/>
              <a:buChar char="q"/>
            </a:pPr>
            <a:r>
              <a:rPr lang="en-US" sz="2000" dirty="0"/>
              <a:t>Seek refuge at a safe location away from the threat </a:t>
            </a:r>
          </a:p>
          <a:p>
            <a:pPr>
              <a:lnSpc>
                <a:spcPct val="100000"/>
              </a:lnSpc>
              <a:spcBef>
                <a:spcPts val="0"/>
              </a:spcBef>
              <a:buFont typeface="Wingdings" panose="05000000000000000000" pitchFamily="2" charset="2"/>
              <a:buChar char="q"/>
            </a:pPr>
            <a:r>
              <a:rPr lang="en-US" sz="2000" dirty="0"/>
              <a:t>Call 911 to report any injured students with their group  </a:t>
            </a:r>
          </a:p>
          <a:p>
            <a:pPr>
              <a:lnSpc>
                <a:spcPct val="100000"/>
              </a:lnSpc>
              <a:spcBef>
                <a:spcPts val="0"/>
              </a:spcBef>
              <a:buFont typeface="Wingdings" panose="05000000000000000000" pitchFamily="2" charset="2"/>
              <a:buChar char="q"/>
            </a:pPr>
            <a:r>
              <a:rPr lang="en-US" sz="2000" dirty="0"/>
              <a:t>Remain at the safe location unless directed otherwise by law enforcement </a:t>
            </a:r>
          </a:p>
          <a:p>
            <a:endParaRPr lang="en-US" sz="2000" b="1" dirty="0"/>
          </a:p>
          <a:p>
            <a:r>
              <a:rPr lang="en-US" sz="2000" b="1" dirty="0"/>
              <a:t>NOTE</a:t>
            </a:r>
            <a:r>
              <a:rPr lang="en-US" sz="2000" dirty="0"/>
              <a:t>: If student(s) are at a location where escaping is not a safe option (i.e. second or third floor of building), and there are no school staff or first responders present to provide instructions, their best option might be to lockdown inside a nearby room.  They should:  </a:t>
            </a:r>
          </a:p>
          <a:p>
            <a:endParaRPr lang="en-US" sz="2000" dirty="0"/>
          </a:p>
          <a:p>
            <a:pPr>
              <a:lnSpc>
                <a:spcPct val="100000"/>
              </a:lnSpc>
              <a:spcBef>
                <a:spcPts val="0"/>
              </a:spcBef>
              <a:buFont typeface="Arial" panose="020B0604020202020204" pitchFamily="34" charset="0"/>
              <a:buChar char="•"/>
            </a:pPr>
            <a:r>
              <a:rPr lang="en-US" sz="2000" dirty="0"/>
              <a:t>Quickly enter the nearest room, lock the door, if possible, and barricade or obstruct the doorway with available furniture, if safe to do so   </a:t>
            </a:r>
          </a:p>
          <a:p>
            <a:pPr>
              <a:lnSpc>
                <a:spcPct val="100000"/>
              </a:lnSpc>
              <a:spcBef>
                <a:spcPts val="0"/>
              </a:spcBef>
              <a:buFont typeface="Arial" panose="020B0604020202020204" pitchFamily="34" charset="0"/>
              <a:buChar char="•"/>
            </a:pPr>
            <a:r>
              <a:rPr lang="en-US" sz="2000" dirty="0"/>
              <a:t>Move to the hard corner area inside the room </a:t>
            </a:r>
          </a:p>
          <a:p>
            <a:pPr>
              <a:lnSpc>
                <a:spcPct val="100000"/>
              </a:lnSpc>
              <a:spcBef>
                <a:spcPts val="0"/>
              </a:spcBef>
              <a:buFont typeface="Arial" panose="020B0604020202020204" pitchFamily="34" charset="0"/>
              <a:buChar char="•"/>
            </a:pPr>
            <a:r>
              <a:rPr lang="en-US" sz="2000" dirty="0"/>
              <a:t>Contact 911 to report any injured students with their group  </a:t>
            </a:r>
          </a:p>
          <a:p>
            <a:pPr>
              <a:lnSpc>
                <a:spcPct val="100000"/>
              </a:lnSpc>
              <a:spcBef>
                <a:spcPts val="0"/>
              </a:spcBef>
              <a:buFont typeface="Arial" panose="020B0604020202020204" pitchFamily="34" charset="0"/>
              <a:buChar char="•"/>
            </a:pPr>
            <a:r>
              <a:rPr lang="en-US" sz="2000" dirty="0"/>
              <a:t>Be prepared to defend themselves if the assailant gets into the room</a:t>
            </a:r>
            <a:endParaRPr lang="en-US" dirty="0"/>
          </a:p>
        </p:txBody>
      </p:sp>
      <p:pic>
        <p:nvPicPr>
          <p:cNvPr id="4" name="Audio 3">
            <a:hlinkClick r:id="" action="ppaction://media"/>
            <a:extLst>
              <a:ext uri="{FF2B5EF4-FFF2-40B4-BE49-F238E27FC236}">
                <a16:creationId xmlns:a16="http://schemas.microsoft.com/office/drawing/2014/main" id="{8E2E30CE-9D20-4B2E-8FC7-3AEA4703F3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76159903"/>
      </p:ext>
    </p:extLst>
  </p:cSld>
  <p:clrMapOvr>
    <a:masterClrMapping/>
  </p:clrMapOvr>
  <mc:AlternateContent xmlns:mc="http://schemas.openxmlformats.org/markup-compatibility/2006">
    <mc:Choice xmlns:p14="http://schemas.microsoft.com/office/powerpoint/2010/main" Requires="p14">
      <p:transition spd="slow" p14:dur="2000" advTm="35110"/>
    </mc:Choice>
    <mc:Fallback>
      <p:transition spd="slow" advTm="35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4" fill="hold" grpId="0" nodeType="afterEffect">
                                  <p:stCondLst>
                                    <p:cond delay="25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61888"/>
            <a:ext cx="12192000" cy="896112"/>
          </a:xfrm>
          <a:solidFill>
            <a:srgbClr val="003399"/>
          </a:solidFill>
        </p:spPr>
        <p:txBody>
          <a:bodyPr>
            <a:normAutofit/>
          </a:bodyPr>
          <a:lstStyle/>
          <a:p>
            <a:pPr algn="ctr"/>
            <a:r>
              <a:rPr lang="en-US" dirty="0">
                <a:solidFill>
                  <a:schemeClr val="bg1"/>
                </a:solidFill>
              </a:rPr>
              <a:t>General Safety Recommendations</a:t>
            </a:r>
            <a:endParaRPr lang="en-US" dirty="0">
              <a:solidFill>
                <a:schemeClr val="bg1"/>
              </a:solidFill>
              <a:latin typeface="Microsoft JhengHei Light" panose="020B0304030504040204" pitchFamily="34" charset="-120"/>
              <a:ea typeface="Microsoft JhengHei Light" panose="020B0304030504040204" pitchFamily="34" charset="-120"/>
            </a:endParaRPr>
          </a:p>
        </p:txBody>
      </p:sp>
      <p:sp>
        <p:nvSpPr>
          <p:cNvPr id="3" name="Rectangle 2">
            <a:extLst>
              <a:ext uri="{FF2B5EF4-FFF2-40B4-BE49-F238E27FC236}">
                <a16:creationId xmlns:a16="http://schemas.microsoft.com/office/drawing/2014/main" id="{DCF3A2CF-4686-4A6A-8B4A-58E1D80319CC}"/>
              </a:ext>
            </a:extLst>
          </p:cNvPr>
          <p:cNvSpPr/>
          <p:nvPr/>
        </p:nvSpPr>
        <p:spPr>
          <a:xfrm>
            <a:off x="48490" y="335018"/>
            <a:ext cx="11970327" cy="5401479"/>
          </a:xfrm>
          <a:prstGeom prst="rect">
            <a:avLst/>
          </a:prstGeom>
        </p:spPr>
        <p:txBody>
          <a:bodyPr wrap="square">
            <a:spAutoFit/>
          </a:bodyPr>
          <a:lstStyle/>
          <a:p>
            <a:pPr>
              <a:lnSpc>
                <a:spcPct val="100000"/>
              </a:lnSpc>
              <a:spcBef>
                <a:spcPts val="0"/>
              </a:spcBef>
            </a:pPr>
            <a:r>
              <a:rPr lang="en-US" sz="2300" dirty="0"/>
              <a:t>School staff and Students should: </a:t>
            </a:r>
          </a:p>
          <a:p>
            <a:pPr marL="742950" lvl="1" indent="-285750">
              <a:lnSpc>
                <a:spcPct val="100000"/>
              </a:lnSpc>
              <a:spcBef>
                <a:spcPts val="0"/>
              </a:spcBef>
              <a:buFont typeface="Courier New" panose="02070309020205020404" pitchFamily="49" charset="0"/>
              <a:buChar char="o"/>
            </a:pPr>
            <a:r>
              <a:rPr lang="en-US" sz="2300" dirty="0"/>
              <a:t>Follow all instructions from police that are on scene </a:t>
            </a:r>
          </a:p>
          <a:p>
            <a:pPr marL="742950" lvl="1" indent="-285750">
              <a:lnSpc>
                <a:spcPct val="100000"/>
              </a:lnSpc>
              <a:spcBef>
                <a:spcPts val="0"/>
              </a:spcBef>
              <a:buFont typeface="Courier New" panose="02070309020205020404" pitchFamily="49" charset="0"/>
              <a:buChar char="o"/>
            </a:pPr>
            <a:r>
              <a:rPr lang="en-US" sz="2300" dirty="0"/>
              <a:t>Present themselves to police as non-threatening by putting their hands high above their heads with fingers open </a:t>
            </a:r>
          </a:p>
          <a:p>
            <a:pPr marL="742950" lvl="1" indent="-285750">
              <a:lnSpc>
                <a:spcPct val="100000"/>
              </a:lnSpc>
              <a:spcBef>
                <a:spcPts val="0"/>
              </a:spcBef>
              <a:buFont typeface="Courier New" panose="02070309020205020404" pitchFamily="49" charset="0"/>
              <a:buChar char="o"/>
            </a:pPr>
            <a:r>
              <a:rPr lang="en-US" sz="2300" dirty="0"/>
              <a:t>Provide police (via 911 or other mode of communication) with pertinent information during an incident (e.g. location or direction of travel of assailant(s), description of assailant(s), types of weapon(s), etc.) </a:t>
            </a:r>
          </a:p>
          <a:p>
            <a:pPr marL="742950" lvl="1" indent="-285750">
              <a:lnSpc>
                <a:spcPct val="100000"/>
              </a:lnSpc>
              <a:spcBef>
                <a:spcPts val="0"/>
              </a:spcBef>
              <a:buFont typeface="Courier New" panose="02070309020205020404" pitchFamily="49" charset="0"/>
              <a:buChar char="o"/>
            </a:pPr>
            <a:r>
              <a:rPr lang="en-US" sz="2300" dirty="0"/>
              <a:t>Remain calm, and follow ofﬁcers’ instructions  </a:t>
            </a:r>
          </a:p>
          <a:p>
            <a:pPr marL="742950" lvl="1" indent="-285750">
              <a:lnSpc>
                <a:spcPct val="100000"/>
              </a:lnSpc>
              <a:spcBef>
                <a:spcPts val="0"/>
              </a:spcBef>
              <a:buFont typeface="Courier New" panose="02070309020205020404" pitchFamily="49" charset="0"/>
              <a:buChar char="o"/>
            </a:pPr>
            <a:r>
              <a:rPr lang="en-US" sz="2300" dirty="0"/>
              <a:t>Put down any items in your hands (i.e., bags, jackets)  </a:t>
            </a:r>
          </a:p>
          <a:p>
            <a:pPr marL="742950" lvl="1" indent="-285750">
              <a:lnSpc>
                <a:spcPct val="100000"/>
              </a:lnSpc>
              <a:spcBef>
                <a:spcPts val="0"/>
              </a:spcBef>
              <a:buFont typeface="Courier New" panose="02070309020205020404" pitchFamily="49" charset="0"/>
              <a:buChar char="o"/>
            </a:pPr>
            <a:r>
              <a:rPr lang="en-US" sz="2300" dirty="0"/>
              <a:t>Immediately raise hands and spread ﬁngers  </a:t>
            </a:r>
          </a:p>
          <a:p>
            <a:pPr marL="742950" lvl="1" indent="-285750">
              <a:lnSpc>
                <a:spcPct val="100000"/>
              </a:lnSpc>
              <a:spcBef>
                <a:spcPts val="0"/>
              </a:spcBef>
              <a:buFont typeface="Courier New" panose="02070309020205020404" pitchFamily="49" charset="0"/>
              <a:buChar char="o"/>
            </a:pPr>
            <a:r>
              <a:rPr lang="en-US" sz="2300" dirty="0"/>
              <a:t>Keep hands visible at all times  </a:t>
            </a:r>
          </a:p>
          <a:p>
            <a:pPr marL="742950" lvl="1" indent="-285750">
              <a:lnSpc>
                <a:spcPct val="100000"/>
              </a:lnSpc>
              <a:spcBef>
                <a:spcPts val="0"/>
              </a:spcBef>
              <a:buFont typeface="Courier New" panose="02070309020205020404" pitchFamily="49" charset="0"/>
              <a:buChar char="o"/>
            </a:pPr>
            <a:r>
              <a:rPr lang="en-US" sz="2300" dirty="0"/>
              <a:t>Avoid making quick movements toward ofﬁcers such as holding on to them for safety  </a:t>
            </a:r>
          </a:p>
          <a:p>
            <a:pPr marL="742950" lvl="1" indent="-285750">
              <a:lnSpc>
                <a:spcPct val="100000"/>
              </a:lnSpc>
              <a:spcBef>
                <a:spcPts val="0"/>
              </a:spcBef>
              <a:buFont typeface="Courier New" panose="02070309020205020404" pitchFamily="49" charset="0"/>
              <a:buChar char="o"/>
            </a:pPr>
            <a:r>
              <a:rPr lang="en-US" sz="2300" dirty="0"/>
              <a:t>Avoid pointing, screaming and/or yelling  </a:t>
            </a:r>
          </a:p>
          <a:p>
            <a:pPr marL="742950" lvl="1" indent="-285750">
              <a:lnSpc>
                <a:spcPct val="100000"/>
              </a:lnSpc>
              <a:spcBef>
                <a:spcPts val="0"/>
              </a:spcBef>
              <a:buFont typeface="Courier New" panose="02070309020205020404" pitchFamily="49" charset="0"/>
              <a:buChar char="o"/>
            </a:pPr>
            <a:r>
              <a:rPr lang="en-US" sz="2300" dirty="0"/>
              <a:t>Do not stop to ask ofﬁcers for help or direction when evacuating, just proceed in the direction from which ofﬁcers are entering the premises.    </a:t>
            </a:r>
          </a:p>
        </p:txBody>
      </p:sp>
      <p:pic>
        <p:nvPicPr>
          <p:cNvPr id="4" name="Audio 3">
            <a:hlinkClick r:id="" action="ppaction://media"/>
            <a:extLst>
              <a:ext uri="{FF2B5EF4-FFF2-40B4-BE49-F238E27FC236}">
                <a16:creationId xmlns:a16="http://schemas.microsoft.com/office/drawing/2014/main" id="{C2B51060-0485-4F65-8914-F57ABF6D0D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86836633"/>
      </p:ext>
    </p:extLst>
  </p:cSld>
  <p:clrMapOvr>
    <a:masterClrMapping/>
  </p:clrMapOvr>
  <mc:AlternateContent xmlns:mc="http://schemas.openxmlformats.org/markup-compatibility/2006">
    <mc:Choice xmlns:p14="http://schemas.microsoft.com/office/powerpoint/2010/main" Requires="p14">
      <p:transition spd="slow" p14:dur="2000" advTm="47228"/>
    </mc:Choice>
    <mc:Fallback>
      <p:transition spd="slow" advTm="47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4" fill="hold" grpId="0" nodeType="afterEffect">
                                  <p:stCondLst>
                                    <p:cond delay="25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61888"/>
            <a:ext cx="12192000" cy="896112"/>
          </a:xfrm>
          <a:solidFill>
            <a:srgbClr val="003399"/>
          </a:solidFill>
        </p:spPr>
        <p:txBody>
          <a:bodyPr>
            <a:normAutofit/>
          </a:bodyPr>
          <a:lstStyle/>
          <a:p>
            <a:pPr algn="ctr"/>
            <a:r>
              <a:rPr lang="en-US" dirty="0">
                <a:solidFill>
                  <a:schemeClr val="bg1"/>
                </a:solidFill>
              </a:rPr>
              <a:t>Age Appropriate Response</a:t>
            </a:r>
            <a:endParaRPr lang="en-US" dirty="0">
              <a:solidFill>
                <a:schemeClr val="bg1"/>
              </a:solidFill>
              <a:latin typeface="Microsoft JhengHei Light" panose="020B0304030504040204" pitchFamily="34" charset="-120"/>
              <a:ea typeface="Microsoft JhengHei Light" panose="020B0304030504040204" pitchFamily="34" charset="-120"/>
            </a:endParaRPr>
          </a:p>
        </p:txBody>
      </p:sp>
      <p:sp>
        <p:nvSpPr>
          <p:cNvPr id="3" name="Rectangle 2">
            <a:extLst>
              <a:ext uri="{FF2B5EF4-FFF2-40B4-BE49-F238E27FC236}">
                <a16:creationId xmlns:a16="http://schemas.microsoft.com/office/drawing/2014/main" id="{DCF3A2CF-4686-4A6A-8B4A-58E1D80319CC}"/>
              </a:ext>
            </a:extLst>
          </p:cNvPr>
          <p:cNvSpPr/>
          <p:nvPr/>
        </p:nvSpPr>
        <p:spPr>
          <a:xfrm>
            <a:off x="48490" y="335018"/>
            <a:ext cx="11970327" cy="4985980"/>
          </a:xfrm>
          <a:prstGeom prst="rect">
            <a:avLst/>
          </a:prstGeom>
        </p:spPr>
        <p:txBody>
          <a:bodyPr wrap="square">
            <a:spAutoFit/>
          </a:bodyPr>
          <a:lstStyle/>
          <a:p>
            <a:pPr>
              <a:lnSpc>
                <a:spcPct val="100000"/>
              </a:lnSpc>
              <a:spcBef>
                <a:spcPts val="0"/>
              </a:spcBef>
            </a:pPr>
            <a:r>
              <a:rPr lang="en-US" sz="2400" b="1" u="sng" dirty="0"/>
              <a:t>K through 2nd Grade</a:t>
            </a:r>
            <a:r>
              <a:rPr lang="en-US" dirty="0"/>
              <a:t>: It is vital that students of this age are given recommendations in a non-fearful way.  The A.L.I.C.E. method is one such guide. It includes: </a:t>
            </a:r>
          </a:p>
          <a:p>
            <a:pPr marL="742950" lvl="1" indent="-285750">
              <a:lnSpc>
                <a:spcPct val="100000"/>
              </a:lnSpc>
              <a:spcBef>
                <a:spcPts val="0"/>
              </a:spcBef>
              <a:buFont typeface="Courier New" panose="02070309020205020404" pitchFamily="49" charset="0"/>
              <a:buChar char="o"/>
            </a:pPr>
            <a:r>
              <a:rPr lang="en-US" dirty="0"/>
              <a:t>Alert: students are notified someone of danger is in the building. Stop, look and listen to the teacher for all directions.  </a:t>
            </a:r>
          </a:p>
          <a:p>
            <a:pPr marL="742950" lvl="1" indent="-285750">
              <a:lnSpc>
                <a:spcPct val="100000"/>
              </a:lnSpc>
              <a:spcBef>
                <a:spcPts val="0"/>
              </a:spcBef>
              <a:buFont typeface="Courier New" panose="02070309020205020404" pitchFamily="49" charset="0"/>
              <a:buChar char="o"/>
            </a:pPr>
            <a:r>
              <a:rPr lang="en-US" dirty="0"/>
              <a:t>Lockdown: Remain quiet and stay out of sight </a:t>
            </a:r>
          </a:p>
          <a:p>
            <a:pPr marL="742950" lvl="1" indent="-285750">
              <a:lnSpc>
                <a:spcPct val="100000"/>
              </a:lnSpc>
              <a:spcBef>
                <a:spcPts val="0"/>
              </a:spcBef>
              <a:buFont typeface="Courier New" panose="02070309020205020404" pitchFamily="49" charset="0"/>
              <a:buChar char="o"/>
            </a:pPr>
            <a:r>
              <a:rPr lang="en-US" dirty="0"/>
              <a:t>Inform: Let others know of the danger if possible </a:t>
            </a:r>
          </a:p>
          <a:p>
            <a:pPr marL="742950" lvl="1" indent="-285750">
              <a:lnSpc>
                <a:spcPct val="100000"/>
              </a:lnSpc>
              <a:spcBef>
                <a:spcPts val="0"/>
              </a:spcBef>
              <a:buFont typeface="Courier New" panose="02070309020205020404" pitchFamily="49" charset="0"/>
              <a:buChar char="o"/>
            </a:pPr>
            <a:r>
              <a:rPr lang="en-US" dirty="0"/>
              <a:t>Counter: If the danger enters the classroom, throw items at the assailant, run in a zigzag fashion make noise.  </a:t>
            </a:r>
          </a:p>
          <a:p>
            <a:pPr marL="742950" lvl="1" indent="-285750">
              <a:lnSpc>
                <a:spcPct val="100000"/>
              </a:lnSpc>
              <a:spcBef>
                <a:spcPts val="0"/>
              </a:spcBef>
              <a:buFont typeface="Courier New" panose="02070309020205020404" pitchFamily="49" charset="0"/>
              <a:buChar char="o"/>
            </a:pPr>
            <a:r>
              <a:rPr lang="en-US" dirty="0"/>
              <a:t>Evacuate: leave the building as quickly as possible, hands in the air.</a:t>
            </a:r>
          </a:p>
          <a:p>
            <a:pPr lvl="1">
              <a:lnSpc>
                <a:spcPct val="100000"/>
              </a:lnSpc>
              <a:spcBef>
                <a:spcPts val="0"/>
              </a:spcBef>
            </a:pPr>
            <a:endParaRPr lang="en-US" dirty="0"/>
          </a:p>
          <a:p>
            <a:pPr lvl="1"/>
            <a:r>
              <a:rPr lang="en-US" sz="2400" b="1" u="sng" dirty="0"/>
              <a:t>Grade 3 through 5: Students of this age should:</a:t>
            </a:r>
          </a:p>
          <a:p>
            <a:pPr marL="742950" lvl="1" indent="-285750">
              <a:lnSpc>
                <a:spcPct val="100000"/>
              </a:lnSpc>
              <a:spcBef>
                <a:spcPts val="0"/>
              </a:spcBef>
              <a:buFont typeface="Courier New" panose="02070309020205020404" pitchFamily="49" charset="0"/>
              <a:buChar char="o"/>
            </a:pPr>
            <a:r>
              <a:rPr lang="en-US" dirty="0"/>
              <a:t>Listen to any and all instructions from your teacher.  </a:t>
            </a:r>
          </a:p>
          <a:p>
            <a:pPr marL="742950" lvl="1" indent="-285750">
              <a:lnSpc>
                <a:spcPct val="100000"/>
              </a:lnSpc>
              <a:spcBef>
                <a:spcPts val="0"/>
              </a:spcBef>
              <a:buFont typeface="Courier New" panose="02070309020205020404" pitchFamily="49" charset="0"/>
              <a:buChar char="o"/>
            </a:pPr>
            <a:r>
              <a:rPr lang="en-US" dirty="0"/>
              <a:t>Evacuate the building or run away from the threat seeking refuge at a safe location away from the threat </a:t>
            </a:r>
          </a:p>
          <a:p>
            <a:pPr marL="742950" lvl="1" indent="-285750">
              <a:lnSpc>
                <a:spcPct val="100000"/>
              </a:lnSpc>
              <a:spcBef>
                <a:spcPts val="0"/>
              </a:spcBef>
              <a:buFont typeface="Courier New" panose="02070309020205020404" pitchFamily="49" charset="0"/>
              <a:buChar char="o"/>
            </a:pPr>
            <a:r>
              <a:rPr lang="en-US" dirty="0"/>
              <a:t>Remain at the safe location unless directed otherwise by law enforcement      </a:t>
            </a:r>
          </a:p>
          <a:p>
            <a:pPr marL="742950" lvl="1" indent="-285750">
              <a:lnSpc>
                <a:spcPct val="100000"/>
              </a:lnSpc>
              <a:spcBef>
                <a:spcPts val="0"/>
              </a:spcBef>
              <a:buFont typeface="Courier New" panose="02070309020205020404" pitchFamily="49" charset="0"/>
              <a:buChar char="o"/>
            </a:pPr>
            <a:r>
              <a:rPr lang="en-US" dirty="0"/>
              <a:t>Lock the door, if it is not already locked.  Barricade or obstruct the doorway with available furniture, if safe to do so. </a:t>
            </a:r>
          </a:p>
          <a:p>
            <a:pPr marL="742950" lvl="1" indent="-285750">
              <a:lnSpc>
                <a:spcPct val="100000"/>
              </a:lnSpc>
              <a:spcBef>
                <a:spcPts val="0"/>
              </a:spcBef>
              <a:buFont typeface="Courier New" panose="02070309020205020404" pitchFamily="49" charset="0"/>
              <a:buChar char="o"/>
            </a:pPr>
            <a:r>
              <a:rPr lang="en-US" dirty="0"/>
              <a:t>Move to the hard corner inside the room </a:t>
            </a:r>
          </a:p>
          <a:p>
            <a:pPr marL="742950" lvl="1" indent="-285750">
              <a:lnSpc>
                <a:spcPct val="100000"/>
              </a:lnSpc>
              <a:spcBef>
                <a:spcPts val="0"/>
              </a:spcBef>
              <a:buFont typeface="Courier New" panose="02070309020205020404" pitchFamily="49" charset="0"/>
              <a:buChar char="o"/>
            </a:pPr>
            <a:r>
              <a:rPr lang="en-US" dirty="0"/>
              <a:t>Remain quiet (i.e. silence cell phones, no talking) </a:t>
            </a:r>
          </a:p>
          <a:p>
            <a:pPr marL="742950" lvl="1" indent="-285750">
              <a:lnSpc>
                <a:spcPct val="100000"/>
              </a:lnSpc>
              <a:spcBef>
                <a:spcPts val="0"/>
              </a:spcBef>
              <a:buFont typeface="Courier New" panose="02070309020205020404" pitchFamily="49" charset="0"/>
              <a:buChar char="o"/>
            </a:pPr>
            <a:r>
              <a:rPr lang="en-US" dirty="0"/>
              <a:t>Be prepared to defend yourself and students if the assailant gets into the room.  </a:t>
            </a:r>
          </a:p>
          <a:p>
            <a:pPr marL="742950" lvl="1" indent="-285750">
              <a:lnSpc>
                <a:spcPct val="100000"/>
              </a:lnSpc>
              <a:spcBef>
                <a:spcPts val="0"/>
              </a:spcBef>
              <a:buFont typeface="Courier New" panose="02070309020205020404" pitchFamily="49" charset="0"/>
              <a:buChar char="o"/>
            </a:pPr>
            <a:r>
              <a:rPr lang="en-US" dirty="0"/>
              <a:t>Do not unlock the door or leave the classroom until directed to do so by a law enforcement officer who is on scene.</a:t>
            </a:r>
          </a:p>
        </p:txBody>
      </p:sp>
      <p:pic>
        <p:nvPicPr>
          <p:cNvPr id="4" name="Audio 3">
            <a:hlinkClick r:id="" action="ppaction://media"/>
            <a:extLst>
              <a:ext uri="{FF2B5EF4-FFF2-40B4-BE49-F238E27FC236}">
                <a16:creationId xmlns:a16="http://schemas.microsoft.com/office/drawing/2014/main" id="{60F4D769-70B5-4DAC-8FF2-CB4C7E24CC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94422921"/>
      </p:ext>
    </p:extLst>
  </p:cSld>
  <p:clrMapOvr>
    <a:masterClrMapping/>
  </p:clrMapOvr>
  <mc:AlternateContent xmlns:mc="http://schemas.openxmlformats.org/markup-compatibility/2006">
    <mc:Choice xmlns:p14="http://schemas.microsoft.com/office/powerpoint/2010/main" Requires="p14">
      <p:transition spd="slow" p14:dur="2000" advTm="133160"/>
    </mc:Choice>
    <mc:Fallback>
      <p:transition spd="slow" advTm="133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4" fill="hold" grpId="0" nodeType="afterEffect">
                                  <p:stCondLst>
                                    <p:cond delay="25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ags/tag2.xml><?xml version="1.0" encoding="utf-8"?>
<p:tagLst xmlns:a="http://schemas.openxmlformats.org/drawingml/2006/main" xmlns:r="http://schemas.openxmlformats.org/officeDocument/2006/relationships" xmlns:p="http://schemas.openxmlformats.org/presentationml/2006/main">
  <p:tag name="TIMING" val="|0.5|15.7"/>
</p:tagLst>
</file>

<file path=ppt/tags/tag3.xml><?xml version="1.0" encoding="utf-8"?>
<p:tagLst xmlns:a="http://schemas.openxmlformats.org/drawingml/2006/main" xmlns:r="http://schemas.openxmlformats.org/officeDocument/2006/relationships" xmlns:p="http://schemas.openxmlformats.org/presentationml/2006/main">
  <p:tag name="TIMING" val="|1.1|18.9|0.5|0.4|14|18.7|1.6|17"/>
</p:tagLst>
</file>

<file path=ppt/tags/tag4.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2096</TotalTime>
  <Words>3066</Words>
  <Application>Microsoft Office PowerPoint</Application>
  <PresentationFormat>Widescreen</PresentationFormat>
  <Paragraphs>241</Paragraphs>
  <Slides>11</Slides>
  <Notes>11</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Microsoft JhengHei Light</vt:lpstr>
      <vt:lpstr>Arial</vt:lpstr>
      <vt:lpstr>Calibri</vt:lpstr>
      <vt:lpstr>Calibri Light</vt:lpstr>
      <vt:lpstr>Courier New</vt:lpstr>
      <vt:lpstr>Wingdings</vt:lpstr>
      <vt:lpstr>Office Theme</vt:lpstr>
      <vt:lpstr>Active Assailant: What to do? </vt:lpstr>
      <vt:lpstr>Overview/Introduction</vt:lpstr>
      <vt:lpstr>Basic Concepts/Strategies for Active Assailants</vt:lpstr>
      <vt:lpstr>Preparedness</vt:lpstr>
      <vt:lpstr>Recommended Procedures</vt:lpstr>
      <vt:lpstr>Recommended procedures: School personnel</vt:lpstr>
      <vt:lpstr>Recommended procedures: STUDENTS (if on their own)</vt:lpstr>
      <vt:lpstr>General Safety Recommendations</vt:lpstr>
      <vt:lpstr>Age Appropriate Response</vt:lpstr>
      <vt:lpstr>Age Appropriate Response</vt:lpstr>
      <vt:lpstr>Conclusion</vt:lpstr>
    </vt:vector>
  </TitlesOfParts>
  <Company>Charter Schools USA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Emergency Management Plan</dc:title>
  <dc:creator>Dorman, Mike</dc:creator>
  <cp:lastModifiedBy>Gus Xhudo</cp:lastModifiedBy>
  <cp:revision>103</cp:revision>
  <dcterms:created xsi:type="dcterms:W3CDTF">2017-05-18T13:28:58Z</dcterms:created>
  <dcterms:modified xsi:type="dcterms:W3CDTF">2019-09-30T18:49:36Z</dcterms:modified>
</cp:coreProperties>
</file>